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embeddedFontLst>
    <p:embeddedFont>
      <p:font typeface="Roboto Light" panose="0200000000000000000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4" roundtripDataSignature="AMtx7mjj0j7S5iTPGKvN9XmnDjcaXEjPP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834B87-0424-4395-A13A-2D3192BFDBA1}">
  <a:tblStyle styleId="{F5834B87-0424-4395-A13A-2D3192BFDBA1}"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EDEF"/>
          </a:solidFill>
        </a:fill>
      </a:tcStyle>
    </a:wholeTbl>
    <a:band1H>
      <a:tcTxStyle b="off" i="off"/>
      <a:tcStyle>
        <a:tcBdr/>
        <a:fill>
          <a:solidFill>
            <a:srgbClr val="CADADD"/>
          </a:solidFill>
        </a:fill>
      </a:tcStyle>
    </a:band1H>
    <a:band2H>
      <a:tcTxStyle b="off" i="off"/>
      <a:tcStyle>
        <a:tcBdr/>
      </a:tcStyle>
    </a:band2H>
    <a:band1V>
      <a:tcTxStyle b="off" i="off"/>
      <a:tcStyle>
        <a:tcBdr/>
        <a:fill>
          <a:solidFill>
            <a:srgbClr val="CADADD"/>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 styleId="{98A2EF15-9F33-4259-B390-D8F1F46B3AF0}" styleName="Table_1">
    <a:wholeTbl>
      <a:tcTxStyle b="off" i="off">
        <a:font>
          <a:latin typeface="Arial"/>
          <a:ea typeface="Arial"/>
          <a:cs typeface="Arial"/>
        </a:font>
        <a:schemeClr val="dk1"/>
      </a:tcTxStyle>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op>
            <a:ln w="9525" cap="flat" cmpd="sng">
              <a:solidFill>
                <a:schemeClr val="accent1"/>
              </a:solidFill>
              <a:prstDash val="solid"/>
              <a:round/>
              <a:headEnd type="none" w="sm" len="sm"/>
              <a:tailEnd type="none" w="sm" len="sm"/>
            </a:ln>
          </a:top>
          <a:bottom>
            <a:ln w="9525" cap="flat" cmpd="sng">
              <a:solidFill>
                <a:schemeClr val="accent1"/>
              </a:solidFill>
              <a:prstDash val="solid"/>
              <a:round/>
              <a:headEnd type="none" w="sm" len="sm"/>
              <a:tailEnd type="none" w="sm" len="sm"/>
            </a:ln>
          </a:bottom>
        </a:tcBdr>
      </a:tcStyle>
    </a:band1H>
    <a:band2H>
      <a:tcTxStyle b="off" i="off"/>
      <a:tcStyle>
        <a:tcBdr/>
      </a:tcStyle>
    </a:band2H>
    <a:band1V>
      <a:tcTxStyle b="off"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1V>
    <a:band2V>
      <a:tcTxStyle b="off" i="off"/>
      <a:tcStyle>
        <a:tcBdr>
          <a:left>
            <a:ln w="9525" cap="flat" cmpd="sng">
              <a:solidFill>
                <a:schemeClr val="accent1"/>
              </a:solidFill>
              <a:prstDash val="solid"/>
              <a:round/>
              <a:headEnd type="none" w="sm" len="sm"/>
              <a:tailEnd type="none" w="sm" len="sm"/>
            </a:ln>
          </a:left>
          <a:right>
            <a:ln w="9525" cap="flat" cmpd="sng">
              <a:solidFill>
                <a:schemeClr val="accent1"/>
              </a:solidFill>
              <a:prstDash val="solid"/>
              <a:round/>
              <a:headEnd type="none" w="sm" len="sm"/>
              <a:tailEnd type="none" w="sm" len="sm"/>
            </a:ln>
          </a:right>
        </a:tcBdr>
      </a:tcStyle>
    </a:band2V>
    <a:lastCol>
      <a:tcTxStyle b="on" i="off"/>
      <a:tcStyle>
        <a:tcBdr/>
      </a:tcStyle>
    </a:lastCol>
    <a:firstCol>
      <a:tcTxStyle b="on" i="off"/>
      <a:tcStyle>
        <a:tcBdr/>
      </a:tcStyle>
    </a:firstCol>
    <a:lastRow>
      <a:tcTxStyle b="on" i="off"/>
      <a:tcStyle>
        <a:tcBdr>
          <a:top>
            <a:ln w="50800" cap="flat" cmpd="sng">
              <a:solidFill>
                <a:schemeClr val="accent1"/>
              </a:solidFill>
              <a:prstDash val="solid"/>
              <a:round/>
              <a:headEnd type="none" w="sm" len="sm"/>
              <a:tailEnd type="none" w="sm" len="sm"/>
            </a:ln>
          </a:top>
        </a:tcBdr>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fill>
          <a:solidFill>
            <a:schemeClr val="accent1"/>
          </a:solidFill>
        </a:fill>
      </a:tcStyle>
    </a:firstRow>
    <a:neCell>
      <a:tcTxStyle b="off" i="off"/>
      <a:tcStyle>
        <a:tcBdr/>
      </a:tcStyle>
    </a:neCell>
    <a:nwCell>
      <a:tcTxStyle b="off" i="off"/>
      <a:tcStyle>
        <a:tcBdr/>
      </a:tcStyle>
    </a:nwCell>
  </a:tblStyle>
  <a:tblStyle styleId="{40EF78EE-993D-4552-8D74-483EF9375679}" styleName="Table_2">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43"/>
  </p:normalViewPr>
  <p:slideViewPr>
    <p:cSldViewPr snapToGrid="0">
      <p:cViewPr varScale="1">
        <p:scale>
          <a:sx n="115" d="100"/>
          <a:sy n="115" d="100"/>
        </p:scale>
        <p:origin x="376"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slide" Target="slides/slide20.xml"/><Relationship Id="rId34" Type="http://customschemas.google.com/relationships/presentationmetadata" Target="meta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3.fntdata"/><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2.fntdata"/><Relationship Id="rId35"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76" name="Google Shape;76;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0" name="Google Shape;170;p2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97" name="Google Shape;197;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3"/>
        <p:cNvGrpSpPr/>
        <p:nvPr/>
      </p:nvGrpSpPr>
      <p:grpSpPr>
        <a:xfrm>
          <a:off x="0" y="0"/>
          <a:ext cx="0" cy="0"/>
          <a:chOff x="0" y="0"/>
          <a:chExt cx="0" cy="0"/>
        </a:xfrm>
      </p:grpSpPr>
      <p:sp>
        <p:nvSpPr>
          <p:cNvPr id="204" name="Google Shape;204;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5" name="Google Shape;205;p2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1" name="Google Shape;231;p28: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37" name="Google Shape;237;p2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7"/>
        <p:cNvGrpSpPr/>
        <p:nvPr/>
      </p:nvGrpSpPr>
      <p:grpSpPr>
        <a:xfrm>
          <a:off x="0" y="0"/>
          <a:ext cx="0" cy="0"/>
          <a:chOff x="0" y="0"/>
          <a:chExt cx="0" cy="0"/>
        </a:xfrm>
      </p:grpSpPr>
      <p:sp>
        <p:nvSpPr>
          <p:cNvPr id="258" name="Google Shape;258;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59" name="Google Shape;259;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58750" lvl="0" indent="0" algn="l" rtl="0">
              <a:lnSpc>
                <a:spcPct val="100000"/>
              </a:lnSpc>
              <a:spcBef>
                <a:spcPts val="0"/>
              </a:spcBef>
              <a:spcAft>
                <a:spcPts val="0"/>
              </a:spcAft>
              <a:buSzPts val="11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7" name="Google Shape;287;p3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95" name="Google Shape;295;p3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7" name="Google Shape;317;p3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p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44" name="Google Shape;344;p3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Google Shape;83;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4" name="Google Shape;84;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3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66" name="Google Shape;366;p3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p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373" name="Google Shape;373;p3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p3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93" name="Google Shape;393;p37: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0"/>
        <p:cNvGrpSpPr/>
        <p:nvPr/>
      </p:nvGrpSpPr>
      <p:grpSpPr>
        <a:xfrm>
          <a:off x="0" y="0"/>
          <a:ext cx="0" cy="0"/>
          <a:chOff x="0" y="0"/>
          <a:chExt cx="0" cy="0"/>
        </a:xfrm>
      </p:grpSpPr>
      <p:sp>
        <p:nvSpPr>
          <p:cNvPr id="431" name="Google Shape;43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32" name="Google Shape;43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1" name="Google Shape;91;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98" name="Google Shape;98;p19: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2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05" name="Google Shape;105;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11" name="Google Shape;111;p2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32" name="Google Shape;132;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28600" algn="l" rtl="0">
              <a:lnSpc>
                <a:spcPct val="100000"/>
              </a:lnSpc>
              <a:spcBef>
                <a:spcPts val="0"/>
              </a:spcBef>
              <a:spcAft>
                <a:spcPts val="0"/>
              </a:spcAft>
              <a:buSzPts val="1100"/>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8" name="Google Shape;158;p2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5" name="Google Shape;165;p24: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7"/>
          <p:cNvSpPr txBox="1">
            <a:spLocks noGrp="1"/>
          </p:cNvSpPr>
          <p:nvPr>
            <p:ph type="ctrTitle"/>
          </p:nvPr>
        </p:nvSpPr>
        <p:spPr>
          <a:xfrm>
            <a:off x="512497" y="1649265"/>
            <a:ext cx="8008418" cy="108081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Roboto Light"/>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7"/>
          <p:cNvSpPr txBox="1">
            <a:spLocks noGrp="1"/>
          </p:cNvSpPr>
          <p:nvPr>
            <p:ph type="subTitle" idx="1"/>
          </p:nvPr>
        </p:nvSpPr>
        <p:spPr>
          <a:xfrm>
            <a:off x="512497" y="3270265"/>
            <a:ext cx="9144000" cy="8243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4" name="Google Shape;14;p7"/>
          <p:cNvPicPr preferRelativeResize="0"/>
          <p:nvPr/>
        </p:nvPicPr>
        <p:blipFill rotWithShape="1">
          <a:blip r:embed="rId2">
            <a:alphaModFix/>
          </a:blip>
          <a:srcRect/>
          <a:stretch/>
        </p:blipFill>
        <p:spPr>
          <a:xfrm>
            <a:off x="328389" y="250854"/>
            <a:ext cx="3783694" cy="1079748"/>
          </a:xfrm>
          <a:prstGeom prst="rect">
            <a:avLst/>
          </a:prstGeom>
          <a:noFill/>
          <a:ln>
            <a:noFill/>
          </a:ln>
        </p:spPr>
      </p:pic>
      <p:pic>
        <p:nvPicPr>
          <p:cNvPr id="15" name="Google Shape;15;p7"/>
          <p:cNvPicPr preferRelativeResize="0"/>
          <p:nvPr/>
        </p:nvPicPr>
        <p:blipFill rotWithShape="1">
          <a:blip r:embed="rId3">
            <a:alphaModFix/>
          </a:blip>
          <a:srcRect/>
          <a:stretch/>
        </p:blipFill>
        <p:spPr>
          <a:xfrm>
            <a:off x="517888" y="6020474"/>
            <a:ext cx="2408920" cy="505379"/>
          </a:xfrm>
          <a:prstGeom prst="rect">
            <a:avLst/>
          </a:prstGeom>
          <a:noFill/>
          <a:ln>
            <a:noFill/>
          </a:ln>
        </p:spPr>
      </p:pic>
      <p:pic>
        <p:nvPicPr>
          <p:cNvPr id="16" name="Google Shape;16;p7"/>
          <p:cNvPicPr preferRelativeResize="0"/>
          <p:nvPr/>
        </p:nvPicPr>
        <p:blipFill rotWithShape="1">
          <a:blip r:embed="rId4">
            <a:alphaModFix/>
          </a:blip>
          <a:srcRect/>
          <a:stretch/>
        </p:blipFill>
        <p:spPr>
          <a:xfrm>
            <a:off x="6678434" y="4812867"/>
            <a:ext cx="5063109" cy="2784711"/>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60"/>
        <p:cNvGrpSpPr/>
        <p:nvPr/>
      </p:nvGrpSpPr>
      <p:grpSpPr>
        <a:xfrm>
          <a:off x="0" y="0"/>
          <a:ext cx="0" cy="0"/>
          <a:chOff x="0" y="0"/>
          <a:chExt cx="0" cy="0"/>
        </a:xfrm>
      </p:grpSpPr>
      <p:sp>
        <p:nvSpPr>
          <p:cNvPr id="61" name="Google Shape;61;p16"/>
          <p:cNvSpPr>
            <a:spLocks noGrp="1"/>
          </p:cNvSpPr>
          <p:nvPr>
            <p:ph type="pic" idx="2"/>
          </p:nvPr>
        </p:nvSpPr>
        <p:spPr>
          <a:xfrm>
            <a:off x="4995484" y="940217"/>
            <a:ext cx="6172200" cy="5371571"/>
          </a:xfrm>
          <a:prstGeom prst="rect">
            <a:avLst/>
          </a:prstGeom>
          <a:noFill/>
          <a:ln>
            <a:noFill/>
          </a:ln>
        </p:spPr>
      </p:sp>
      <p:sp>
        <p:nvSpPr>
          <p:cNvPr id="62" name="Google Shape;62;p16"/>
          <p:cNvSpPr txBox="1">
            <a:spLocks noGrp="1"/>
          </p:cNvSpPr>
          <p:nvPr>
            <p:ph type="body" idx="1"/>
          </p:nvPr>
        </p:nvSpPr>
        <p:spPr>
          <a:xfrm>
            <a:off x="652084" y="1994008"/>
            <a:ext cx="4186953" cy="43177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6"/>
          <p:cNvSpPr txBox="1">
            <a:spLocks noGrp="1"/>
          </p:cNvSpPr>
          <p:nvPr>
            <p:ph type="title"/>
          </p:nvPr>
        </p:nvSpPr>
        <p:spPr>
          <a:xfrm>
            <a:off x="652084" y="940217"/>
            <a:ext cx="4186953" cy="105379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Roboto Light"/>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64" name="Google Shape;64;p16"/>
          <p:cNvPicPr preferRelativeResize="0"/>
          <p:nvPr/>
        </p:nvPicPr>
        <p:blipFill rotWithShape="1">
          <a:blip r:embed="rId2">
            <a:alphaModFix/>
          </a:blip>
          <a:srcRect/>
          <a:stretch/>
        </p:blipFill>
        <p:spPr>
          <a:xfrm>
            <a:off x="126089" y="237692"/>
            <a:ext cx="2463362" cy="702967"/>
          </a:xfrm>
          <a:prstGeom prst="rect">
            <a:avLst/>
          </a:prstGeom>
          <a:noFill/>
          <a:ln>
            <a:noFill/>
          </a:ln>
        </p:spPr>
      </p:pic>
      <p:pic>
        <p:nvPicPr>
          <p:cNvPr id="65" name="Google Shape;65;p16"/>
          <p:cNvPicPr preferRelativeResize="0"/>
          <p:nvPr/>
        </p:nvPicPr>
        <p:blipFill rotWithShape="1">
          <a:blip r:embed="rId3">
            <a:alphaModFix/>
          </a:blip>
          <a:srcRect/>
          <a:stretch/>
        </p:blipFill>
        <p:spPr>
          <a:xfrm>
            <a:off x="6713205" y="4795487"/>
            <a:ext cx="5036430" cy="277003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17"/>
        <p:cNvGrpSpPr/>
        <p:nvPr/>
      </p:nvGrpSpPr>
      <p:grpSpPr>
        <a:xfrm>
          <a:off x="0" y="0"/>
          <a:ext cx="0" cy="0"/>
          <a:chOff x="0" y="0"/>
          <a:chExt cx="0" cy="0"/>
        </a:xfrm>
      </p:grpSpPr>
      <p:sp>
        <p:nvSpPr>
          <p:cNvPr id="18" name="Google Shape;18;p12"/>
          <p:cNvSpPr txBox="1">
            <a:spLocks noGrp="1"/>
          </p:cNvSpPr>
          <p:nvPr>
            <p:ph type="body" idx="1"/>
          </p:nvPr>
        </p:nvSpPr>
        <p:spPr>
          <a:xfrm>
            <a:off x="664897" y="2626633"/>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9" name="Google Shape;19;p12"/>
          <p:cNvSpPr txBox="1">
            <a:spLocks noGrp="1"/>
          </p:cNvSpPr>
          <p:nvPr>
            <p:ph type="body" idx="2"/>
          </p:nvPr>
        </p:nvSpPr>
        <p:spPr>
          <a:xfrm>
            <a:off x="5997309" y="2626633"/>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0" name="Google Shape;20;p12"/>
          <p:cNvPicPr preferRelativeResize="0"/>
          <p:nvPr/>
        </p:nvPicPr>
        <p:blipFill rotWithShape="1">
          <a:blip r:embed="rId2">
            <a:alphaModFix/>
          </a:blip>
          <a:srcRect/>
          <a:stretch/>
        </p:blipFill>
        <p:spPr>
          <a:xfrm>
            <a:off x="6713205" y="4795487"/>
            <a:ext cx="5036430" cy="2770037"/>
          </a:xfrm>
          <a:prstGeom prst="rect">
            <a:avLst/>
          </a:prstGeom>
          <a:noFill/>
          <a:ln>
            <a:noFill/>
          </a:ln>
        </p:spPr>
      </p:pic>
      <p:sp>
        <p:nvSpPr>
          <p:cNvPr id="21" name="Google Shape;21;p12"/>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Roboto Light"/>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12"/>
          <p:cNvSpPr txBox="1">
            <a:spLocks noGrp="1"/>
          </p:cNvSpPr>
          <p:nvPr>
            <p:ph type="body" idx="3"/>
          </p:nvPr>
        </p:nvSpPr>
        <p:spPr>
          <a:xfrm>
            <a:off x="664897" y="1982904"/>
            <a:ext cx="10515600" cy="47789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3" name="Google Shape;23;p12"/>
          <p:cNvPicPr preferRelativeResize="0"/>
          <p:nvPr/>
        </p:nvPicPr>
        <p:blipFill rotWithShape="1">
          <a:blip r:embed="rId3">
            <a:alphaModFix/>
          </a:blip>
          <a:srcRect/>
          <a:stretch/>
        </p:blipFill>
        <p:spPr>
          <a:xfrm>
            <a:off x="126089" y="237692"/>
            <a:ext cx="2463362" cy="702967"/>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sub-title and Content">
  <p:cSld name="Title sub-title and Content">
    <p:spTree>
      <p:nvGrpSpPr>
        <p:cNvPr id="1" name="Shape 24"/>
        <p:cNvGrpSpPr/>
        <p:nvPr/>
      </p:nvGrpSpPr>
      <p:grpSpPr>
        <a:xfrm>
          <a:off x="0" y="0"/>
          <a:ext cx="0" cy="0"/>
          <a:chOff x="0" y="0"/>
          <a:chExt cx="0" cy="0"/>
        </a:xfrm>
      </p:grpSpPr>
      <p:sp>
        <p:nvSpPr>
          <p:cNvPr id="25" name="Google Shape;25;p8"/>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Roboto Light"/>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8"/>
          <p:cNvSpPr txBox="1">
            <a:spLocks noGrp="1"/>
          </p:cNvSpPr>
          <p:nvPr>
            <p:ph type="body" idx="1"/>
          </p:nvPr>
        </p:nvSpPr>
        <p:spPr>
          <a:xfrm>
            <a:off x="664897" y="2626633"/>
            <a:ext cx="10515600" cy="3738521"/>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1000"/>
              </a:spcBef>
              <a:spcAft>
                <a:spcPts val="0"/>
              </a:spcAft>
              <a:buClr>
                <a:schemeClr val="dk1"/>
              </a:buClr>
              <a:buSzPts val="2800"/>
              <a:buChar char="•"/>
              <a:defRPr/>
            </a:lvl1pPr>
            <a:lvl2pPr marL="914400" lvl="1" indent="-381000" algn="l">
              <a:lnSpc>
                <a:spcPct val="100000"/>
              </a:lnSpc>
              <a:spcBef>
                <a:spcPts val="500"/>
              </a:spcBef>
              <a:spcAft>
                <a:spcPts val="0"/>
              </a:spcAft>
              <a:buClr>
                <a:schemeClr val="dk1"/>
              </a:buClr>
              <a:buSzPts val="2400"/>
              <a:buChar char="•"/>
              <a:defRPr/>
            </a:lvl2pPr>
            <a:lvl3pPr marL="1371600" lvl="2" indent="-355600" algn="l">
              <a:lnSpc>
                <a:spcPct val="100000"/>
              </a:lnSpc>
              <a:spcBef>
                <a:spcPts val="500"/>
              </a:spcBef>
              <a:spcAft>
                <a:spcPts val="0"/>
              </a:spcAft>
              <a:buClr>
                <a:schemeClr val="dk1"/>
              </a:buClr>
              <a:buSzPts val="20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7" name="Google Shape;27;p8"/>
          <p:cNvPicPr preferRelativeResize="0"/>
          <p:nvPr/>
        </p:nvPicPr>
        <p:blipFill rotWithShape="1">
          <a:blip r:embed="rId2">
            <a:alphaModFix/>
          </a:blip>
          <a:srcRect/>
          <a:stretch/>
        </p:blipFill>
        <p:spPr>
          <a:xfrm>
            <a:off x="126089" y="237692"/>
            <a:ext cx="2463362" cy="702967"/>
          </a:xfrm>
          <a:prstGeom prst="rect">
            <a:avLst/>
          </a:prstGeom>
          <a:noFill/>
          <a:ln>
            <a:noFill/>
          </a:ln>
        </p:spPr>
      </p:pic>
      <p:sp>
        <p:nvSpPr>
          <p:cNvPr id="28" name="Google Shape;28;p8"/>
          <p:cNvSpPr txBox="1">
            <a:spLocks noGrp="1"/>
          </p:cNvSpPr>
          <p:nvPr>
            <p:ph type="body" idx="2"/>
          </p:nvPr>
        </p:nvSpPr>
        <p:spPr>
          <a:xfrm>
            <a:off x="664897" y="1982904"/>
            <a:ext cx="10515600" cy="477893"/>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800"/>
              <a:buNone/>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29" name="Google Shape;29;p8"/>
          <p:cNvPicPr preferRelativeResize="0"/>
          <p:nvPr/>
        </p:nvPicPr>
        <p:blipFill rotWithShape="1">
          <a:blip r:embed="rId3">
            <a:alphaModFix/>
          </a:blip>
          <a:srcRect/>
          <a:stretch/>
        </p:blipFill>
        <p:spPr>
          <a:xfrm>
            <a:off x="6713205" y="4795487"/>
            <a:ext cx="5036430" cy="277003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pic>
        <p:nvPicPr>
          <p:cNvPr id="31" name="Google Shape;31;p13"/>
          <p:cNvPicPr preferRelativeResize="0"/>
          <p:nvPr/>
        </p:nvPicPr>
        <p:blipFill rotWithShape="1">
          <a:blip r:embed="rId2">
            <a:alphaModFix/>
          </a:blip>
          <a:srcRect/>
          <a:stretch/>
        </p:blipFill>
        <p:spPr>
          <a:xfrm>
            <a:off x="6713205" y="4795487"/>
            <a:ext cx="5036430" cy="2770037"/>
          </a:xfrm>
          <a:prstGeom prst="rect">
            <a:avLst/>
          </a:prstGeom>
          <a:noFill/>
          <a:ln>
            <a:noFill/>
          </a:ln>
        </p:spPr>
      </p:pic>
      <p:sp>
        <p:nvSpPr>
          <p:cNvPr id="32" name="Google Shape;32;p13"/>
          <p:cNvSpPr txBox="1">
            <a:spLocks noGrp="1"/>
          </p:cNvSpPr>
          <p:nvPr>
            <p:ph type="title"/>
          </p:nvPr>
        </p:nvSpPr>
        <p:spPr>
          <a:xfrm>
            <a:off x="652084" y="1104770"/>
            <a:ext cx="10515600" cy="7153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33" name="Google Shape;33;p13"/>
          <p:cNvPicPr preferRelativeResize="0"/>
          <p:nvPr/>
        </p:nvPicPr>
        <p:blipFill rotWithShape="1">
          <a:blip r:embed="rId3">
            <a:alphaModFix/>
          </a:blip>
          <a:srcRect/>
          <a:stretch/>
        </p:blipFill>
        <p:spPr>
          <a:xfrm>
            <a:off x="126089" y="237692"/>
            <a:ext cx="2463362" cy="702967"/>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34"/>
        <p:cNvGrpSpPr/>
        <p:nvPr/>
      </p:nvGrpSpPr>
      <p:grpSpPr>
        <a:xfrm>
          <a:off x="0" y="0"/>
          <a:ext cx="0" cy="0"/>
          <a:chOff x="0" y="0"/>
          <a:chExt cx="0" cy="0"/>
        </a:xfrm>
      </p:grpSpPr>
      <p:sp>
        <p:nvSpPr>
          <p:cNvPr id="35" name="Google Shape;35;p38"/>
          <p:cNvSpPr txBox="1">
            <a:spLocks noGrp="1"/>
          </p:cNvSpPr>
          <p:nvPr>
            <p:ph type="title"/>
          </p:nvPr>
        </p:nvSpPr>
        <p:spPr>
          <a:xfrm>
            <a:off x="652084" y="1104770"/>
            <a:ext cx="10515600" cy="7153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8"/>
          <p:cNvSpPr txBox="1">
            <a:spLocks noGrp="1"/>
          </p:cNvSpPr>
          <p:nvPr>
            <p:ph type="body" idx="1"/>
          </p:nvPr>
        </p:nvSpPr>
        <p:spPr>
          <a:xfrm>
            <a:off x="652084" y="1974860"/>
            <a:ext cx="10515600" cy="442594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7" name="Google Shape;37;p38"/>
          <p:cNvPicPr preferRelativeResize="0"/>
          <p:nvPr/>
        </p:nvPicPr>
        <p:blipFill rotWithShape="1">
          <a:blip r:embed="rId2">
            <a:alphaModFix/>
          </a:blip>
          <a:srcRect/>
          <a:stretch/>
        </p:blipFill>
        <p:spPr>
          <a:xfrm>
            <a:off x="126089" y="237692"/>
            <a:ext cx="2463362" cy="702967"/>
          </a:xfrm>
          <a:prstGeom prst="rect">
            <a:avLst/>
          </a:prstGeom>
          <a:noFill/>
          <a:ln>
            <a:noFill/>
          </a:ln>
        </p:spPr>
      </p:pic>
      <p:pic>
        <p:nvPicPr>
          <p:cNvPr id="38" name="Google Shape;38;p38"/>
          <p:cNvPicPr preferRelativeResize="0"/>
          <p:nvPr/>
        </p:nvPicPr>
        <p:blipFill rotWithShape="1">
          <a:blip r:embed="rId3">
            <a:alphaModFix/>
          </a:blip>
          <a:srcRect/>
          <a:stretch/>
        </p:blipFill>
        <p:spPr>
          <a:xfrm>
            <a:off x="6713205" y="4795487"/>
            <a:ext cx="5036430" cy="2770037"/>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End Slide">
  <p:cSld name="End Slide">
    <p:spTree>
      <p:nvGrpSpPr>
        <p:cNvPr id="1" name="Shape 39"/>
        <p:cNvGrpSpPr/>
        <p:nvPr/>
      </p:nvGrpSpPr>
      <p:grpSpPr>
        <a:xfrm>
          <a:off x="0" y="0"/>
          <a:ext cx="0" cy="0"/>
          <a:chOff x="0" y="0"/>
          <a:chExt cx="0" cy="0"/>
        </a:xfrm>
      </p:grpSpPr>
      <p:sp>
        <p:nvSpPr>
          <p:cNvPr id="40" name="Google Shape;40;p10"/>
          <p:cNvSpPr txBox="1">
            <a:spLocks noGrp="1"/>
          </p:cNvSpPr>
          <p:nvPr>
            <p:ph type="ctrTitle"/>
          </p:nvPr>
        </p:nvSpPr>
        <p:spPr>
          <a:xfrm>
            <a:off x="3924637" y="1670562"/>
            <a:ext cx="4345424" cy="1080811"/>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Roboto Light"/>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1" name="Google Shape;41;p10"/>
          <p:cNvSpPr txBox="1">
            <a:spLocks noGrp="1"/>
          </p:cNvSpPr>
          <p:nvPr>
            <p:ph type="subTitle" idx="1"/>
          </p:nvPr>
        </p:nvSpPr>
        <p:spPr>
          <a:xfrm>
            <a:off x="2926808" y="3270265"/>
            <a:ext cx="6370942" cy="824305"/>
          </a:xfrm>
          <a:prstGeom prst="rect">
            <a:avLst/>
          </a:prstGeom>
          <a:noFill/>
          <a:ln>
            <a:noFill/>
          </a:ln>
        </p:spPr>
        <p:txBody>
          <a:bodyPr spcFirstLastPara="1" wrap="square" lIns="91425" tIns="45700" rIns="91425" bIns="45700" anchor="t" anchorCtr="0">
            <a:normAutofit/>
          </a:bodyPr>
          <a:lstStyle>
            <a:lvl1pPr lvl="0" algn="l">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42" name="Google Shape;42;p10"/>
          <p:cNvPicPr preferRelativeResize="0"/>
          <p:nvPr/>
        </p:nvPicPr>
        <p:blipFill rotWithShape="1">
          <a:blip r:embed="rId2">
            <a:alphaModFix/>
          </a:blip>
          <a:srcRect/>
          <a:stretch/>
        </p:blipFill>
        <p:spPr>
          <a:xfrm>
            <a:off x="328389" y="250854"/>
            <a:ext cx="3783694" cy="1079748"/>
          </a:xfrm>
          <a:prstGeom prst="rect">
            <a:avLst/>
          </a:prstGeom>
          <a:noFill/>
          <a:ln>
            <a:noFill/>
          </a:ln>
        </p:spPr>
      </p:pic>
      <p:pic>
        <p:nvPicPr>
          <p:cNvPr id="43" name="Google Shape;43;p10"/>
          <p:cNvPicPr preferRelativeResize="0"/>
          <p:nvPr/>
        </p:nvPicPr>
        <p:blipFill rotWithShape="1">
          <a:blip r:embed="rId3">
            <a:alphaModFix/>
          </a:blip>
          <a:srcRect/>
          <a:stretch/>
        </p:blipFill>
        <p:spPr>
          <a:xfrm>
            <a:off x="517888" y="6020474"/>
            <a:ext cx="2408920" cy="505379"/>
          </a:xfrm>
          <a:prstGeom prst="rect">
            <a:avLst/>
          </a:prstGeom>
          <a:noFill/>
          <a:ln>
            <a:noFill/>
          </a:ln>
        </p:spPr>
      </p:pic>
      <p:pic>
        <p:nvPicPr>
          <p:cNvPr id="44" name="Google Shape;44;p10"/>
          <p:cNvPicPr preferRelativeResize="0"/>
          <p:nvPr/>
        </p:nvPicPr>
        <p:blipFill rotWithShape="1">
          <a:blip r:embed="rId4">
            <a:alphaModFix/>
          </a:blip>
          <a:srcRect/>
          <a:stretch/>
        </p:blipFill>
        <p:spPr>
          <a:xfrm>
            <a:off x="6678434" y="4812867"/>
            <a:ext cx="5063109" cy="278471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5"/>
        <p:cNvGrpSpPr/>
        <p:nvPr/>
      </p:nvGrpSpPr>
      <p:grpSpPr>
        <a:xfrm>
          <a:off x="0" y="0"/>
          <a:ext cx="0" cy="0"/>
          <a:chOff x="0" y="0"/>
          <a:chExt cx="0" cy="0"/>
        </a:xfrm>
      </p:grpSpPr>
      <p:sp>
        <p:nvSpPr>
          <p:cNvPr id="46" name="Google Shape;46;p11"/>
          <p:cNvSpPr txBox="1">
            <a:spLocks noGrp="1"/>
          </p:cNvSpPr>
          <p:nvPr>
            <p:ph type="body" idx="1"/>
          </p:nvPr>
        </p:nvSpPr>
        <p:spPr>
          <a:xfrm>
            <a:off x="652084" y="1974860"/>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11"/>
          <p:cNvSpPr txBox="1">
            <a:spLocks noGrp="1"/>
          </p:cNvSpPr>
          <p:nvPr>
            <p:ph type="body" idx="2"/>
          </p:nvPr>
        </p:nvSpPr>
        <p:spPr>
          <a:xfrm>
            <a:off x="5986084" y="1974860"/>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8" name="Google Shape;48;p11"/>
          <p:cNvPicPr preferRelativeResize="0"/>
          <p:nvPr/>
        </p:nvPicPr>
        <p:blipFill rotWithShape="1">
          <a:blip r:embed="rId2">
            <a:alphaModFix/>
          </a:blip>
          <a:srcRect/>
          <a:stretch/>
        </p:blipFill>
        <p:spPr>
          <a:xfrm>
            <a:off x="6713205" y="4795487"/>
            <a:ext cx="5036430" cy="2770037"/>
          </a:xfrm>
          <a:prstGeom prst="rect">
            <a:avLst/>
          </a:prstGeom>
          <a:noFill/>
          <a:ln>
            <a:noFill/>
          </a:ln>
        </p:spPr>
      </p:pic>
      <p:sp>
        <p:nvSpPr>
          <p:cNvPr id="49" name="Google Shape;49;p11"/>
          <p:cNvSpPr txBox="1">
            <a:spLocks noGrp="1"/>
          </p:cNvSpPr>
          <p:nvPr>
            <p:ph type="title"/>
          </p:nvPr>
        </p:nvSpPr>
        <p:spPr>
          <a:xfrm>
            <a:off x="652084" y="1104770"/>
            <a:ext cx="10515600" cy="71539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pic>
        <p:nvPicPr>
          <p:cNvPr id="50" name="Google Shape;50;p11"/>
          <p:cNvPicPr preferRelativeResize="0"/>
          <p:nvPr/>
        </p:nvPicPr>
        <p:blipFill rotWithShape="1">
          <a:blip r:embed="rId3">
            <a:alphaModFix/>
          </a:blip>
          <a:srcRect/>
          <a:stretch/>
        </p:blipFill>
        <p:spPr>
          <a:xfrm>
            <a:off x="126089" y="237692"/>
            <a:ext cx="2463362" cy="702967"/>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51"/>
        <p:cNvGrpSpPr/>
        <p:nvPr/>
      </p:nvGrpSpPr>
      <p:grpSpPr>
        <a:xfrm>
          <a:off x="0" y="0"/>
          <a:ext cx="0" cy="0"/>
          <a:chOff x="0" y="0"/>
          <a:chExt cx="0" cy="0"/>
        </a:xfrm>
      </p:grpSpPr>
      <p:pic>
        <p:nvPicPr>
          <p:cNvPr id="52" name="Google Shape;52;p14"/>
          <p:cNvPicPr preferRelativeResize="0"/>
          <p:nvPr/>
        </p:nvPicPr>
        <p:blipFill rotWithShape="1">
          <a:blip r:embed="rId2">
            <a:alphaModFix/>
          </a:blip>
          <a:srcRect/>
          <a:stretch/>
        </p:blipFill>
        <p:spPr>
          <a:xfrm>
            <a:off x="6713205" y="4795487"/>
            <a:ext cx="5036430" cy="2770037"/>
          </a:xfrm>
          <a:prstGeom prst="rect">
            <a:avLst/>
          </a:prstGeom>
          <a:noFill/>
          <a:ln>
            <a:noFill/>
          </a:ln>
        </p:spPr>
      </p:pic>
      <p:pic>
        <p:nvPicPr>
          <p:cNvPr id="53" name="Google Shape;53;p14"/>
          <p:cNvPicPr preferRelativeResize="0"/>
          <p:nvPr/>
        </p:nvPicPr>
        <p:blipFill rotWithShape="1">
          <a:blip r:embed="rId3">
            <a:alphaModFix/>
          </a:blip>
          <a:srcRect/>
          <a:stretch/>
        </p:blipFill>
        <p:spPr>
          <a:xfrm>
            <a:off x="126089" y="237692"/>
            <a:ext cx="2463362" cy="702967"/>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54"/>
        <p:cNvGrpSpPr/>
        <p:nvPr/>
      </p:nvGrpSpPr>
      <p:grpSpPr>
        <a:xfrm>
          <a:off x="0" y="0"/>
          <a:ext cx="0" cy="0"/>
          <a:chOff x="0" y="0"/>
          <a:chExt cx="0" cy="0"/>
        </a:xfrm>
      </p:grpSpPr>
      <p:sp>
        <p:nvSpPr>
          <p:cNvPr id="55" name="Google Shape;55;p15"/>
          <p:cNvSpPr txBox="1">
            <a:spLocks noGrp="1"/>
          </p:cNvSpPr>
          <p:nvPr>
            <p:ph type="body" idx="1"/>
          </p:nvPr>
        </p:nvSpPr>
        <p:spPr>
          <a:xfrm>
            <a:off x="5183188" y="940218"/>
            <a:ext cx="6172200" cy="5371570"/>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pic>
        <p:nvPicPr>
          <p:cNvPr id="56" name="Google Shape;56;p15"/>
          <p:cNvPicPr preferRelativeResize="0"/>
          <p:nvPr/>
        </p:nvPicPr>
        <p:blipFill rotWithShape="1">
          <a:blip r:embed="rId2">
            <a:alphaModFix/>
          </a:blip>
          <a:srcRect/>
          <a:stretch/>
        </p:blipFill>
        <p:spPr>
          <a:xfrm>
            <a:off x="126089" y="237692"/>
            <a:ext cx="2463362" cy="702967"/>
          </a:xfrm>
          <a:prstGeom prst="rect">
            <a:avLst/>
          </a:prstGeom>
          <a:noFill/>
          <a:ln>
            <a:noFill/>
          </a:ln>
        </p:spPr>
      </p:pic>
      <p:pic>
        <p:nvPicPr>
          <p:cNvPr id="57" name="Google Shape;57;p15"/>
          <p:cNvPicPr preferRelativeResize="0"/>
          <p:nvPr/>
        </p:nvPicPr>
        <p:blipFill rotWithShape="1">
          <a:blip r:embed="rId3">
            <a:alphaModFix/>
          </a:blip>
          <a:srcRect/>
          <a:stretch/>
        </p:blipFill>
        <p:spPr>
          <a:xfrm>
            <a:off x="6713205" y="4795487"/>
            <a:ext cx="5036430" cy="2770037"/>
          </a:xfrm>
          <a:prstGeom prst="rect">
            <a:avLst/>
          </a:prstGeom>
          <a:noFill/>
          <a:ln>
            <a:noFill/>
          </a:ln>
        </p:spPr>
      </p:pic>
      <p:sp>
        <p:nvSpPr>
          <p:cNvPr id="58" name="Google Shape;58;p15"/>
          <p:cNvSpPr txBox="1">
            <a:spLocks noGrp="1"/>
          </p:cNvSpPr>
          <p:nvPr>
            <p:ph type="body" idx="2"/>
          </p:nvPr>
        </p:nvSpPr>
        <p:spPr>
          <a:xfrm>
            <a:off x="652084" y="1994008"/>
            <a:ext cx="4186953" cy="431778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15"/>
          <p:cNvSpPr txBox="1">
            <a:spLocks noGrp="1"/>
          </p:cNvSpPr>
          <p:nvPr>
            <p:ph type="title"/>
          </p:nvPr>
        </p:nvSpPr>
        <p:spPr>
          <a:xfrm>
            <a:off x="652084" y="940217"/>
            <a:ext cx="4186953" cy="1053791"/>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3200"/>
              <a:buFont typeface="Roboto Light"/>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Roboto Light"/>
              <a:buNone/>
              <a:defRPr sz="4400" b="0" i="0" u="none" strike="noStrike" cap="none">
                <a:solidFill>
                  <a:schemeClr val="dk1"/>
                </a:solidFill>
                <a:latin typeface="Roboto Light"/>
                <a:ea typeface="Roboto Light"/>
                <a:cs typeface="Roboto Light"/>
                <a:sym typeface="Roboto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Roboto Light"/>
                <a:ea typeface="Roboto Light"/>
                <a:cs typeface="Roboto Light"/>
                <a:sym typeface="Roboto Light"/>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Roboto Light"/>
                <a:ea typeface="Roboto Light"/>
                <a:cs typeface="Roboto Light"/>
                <a:sym typeface="Roboto Light"/>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Roboto Light"/>
                <a:ea typeface="Roboto Light"/>
                <a:cs typeface="Roboto Light"/>
                <a:sym typeface="Roboto Light"/>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Light"/>
                <a:ea typeface="Roboto Light"/>
                <a:cs typeface="Roboto Light"/>
                <a:sym typeface="Roboto Light"/>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Light"/>
                <a:ea typeface="Roboto Light"/>
                <a:cs typeface="Roboto Light"/>
                <a:sym typeface="Roboto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Light"/>
                <a:ea typeface="Roboto Light"/>
                <a:cs typeface="Roboto Light"/>
                <a:sym typeface="Roboto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Light"/>
                <a:ea typeface="Roboto Light"/>
                <a:cs typeface="Roboto Light"/>
                <a:sym typeface="Roboto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Light"/>
                <a:ea typeface="Roboto Light"/>
                <a:cs typeface="Roboto Light"/>
                <a:sym typeface="Roboto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Roboto Light"/>
                <a:ea typeface="Roboto Light"/>
                <a:cs typeface="Roboto Light"/>
                <a:sym typeface="Roboto Light"/>
              </a:defRPr>
            </a:lvl9pPr>
          </a:lstStyle>
          <a:p>
            <a:endParaRPr/>
          </a:p>
        </p:txBody>
      </p:sp>
      <p:sp>
        <p:nvSpPr>
          <p:cNvPr id="8" name="Google Shape;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Light"/>
                <a:ea typeface="Roboto Light"/>
                <a:cs typeface="Roboto Light"/>
                <a:sym typeface="Roboto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9pPr>
          </a:lstStyle>
          <a:p>
            <a:endParaRPr/>
          </a:p>
        </p:txBody>
      </p:sp>
      <p:sp>
        <p:nvSpPr>
          <p:cNvPr id="9" name="Google Shape;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Roboto Light"/>
                <a:ea typeface="Roboto Light"/>
                <a:cs typeface="Roboto Light"/>
                <a:sym typeface="Roboto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Roboto Light"/>
                <a:ea typeface="Roboto Light"/>
                <a:cs typeface="Roboto Light"/>
                <a:sym typeface="Roboto Light"/>
              </a:defRPr>
            </a:lvl9pPr>
          </a:lstStyle>
          <a:p>
            <a:endParaRPr/>
          </a:p>
        </p:txBody>
      </p:sp>
      <p:sp>
        <p:nvSpPr>
          <p:cNvPr id="10" name="Google Shape;1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Roboto Light"/>
                <a:ea typeface="Roboto Light"/>
                <a:cs typeface="Roboto Light"/>
                <a:sym typeface="Roboto Light"/>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21.png"/><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40.png"/><Relationship Id="rId3" Type="http://schemas.openxmlformats.org/officeDocument/2006/relationships/image" Target="../media/image31.jpg"/><Relationship Id="rId7" Type="http://schemas.openxmlformats.org/officeDocument/2006/relationships/image" Target="../media/image35.jpg"/><Relationship Id="rId12" Type="http://schemas.openxmlformats.org/officeDocument/2006/relationships/image" Target="../media/image39.png"/><Relationship Id="rId17" Type="http://schemas.openxmlformats.org/officeDocument/2006/relationships/image" Target="../media/image44.png"/><Relationship Id="rId2" Type="http://schemas.openxmlformats.org/officeDocument/2006/relationships/notesSlide" Target="../notesSlides/notesSlide15.xml"/><Relationship Id="rId16" Type="http://schemas.openxmlformats.org/officeDocument/2006/relationships/image" Target="../media/image43.png"/><Relationship Id="rId1" Type="http://schemas.openxmlformats.org/officeDocument/2006/relationships/slideLayout" Target="../slideLayouts/slideLayout3.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33.png"/><Relationship Id="rId15" Type="http://schemas.openxmlformats.org/officeDocument/2006/relationships/image" Target="../media/image42.png"/><Relationship Id="rId10" Type="http://schemas.openxmlformats.org/officeDocument/2006/relationships/image" Target="../media/image37.png"/><Relationship Id="rId4" Type="http://schemas.openxmlformats.org/officeDocument/2006/relationships/image" Target="../media/image32.jpg"/><Relationship Id="rId9" Type="http://schemas.openxmlformats.org/officeDocument/2006/relationships/image" Target="../media/image10.png"/><Relationship Id="rId14" Type="http://schemas.openxmlformats.org/officeDocument/2006/relationships/image" Target="../media/image41.pn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48.png"/><Relationship Id="rId5" Type="http://schemas.openxmlformats.org/officeDocument/2006/relationships/image" Target="../media/image47.png"/><Relationship Id="rId4"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59.png"/><Relationship Id="rId3" Type="http://schemas.openxmlformats.org/officeDocument/2006/relationships/image" Target="../media/image49.png"/><Relationship Id="rId7" Type="http://schemas.openxmlformats.org/officeDocument/2006/relationships/image" Target="../media/image53.png"/><Relationship Id="rId12" Type="http://schemas.openxmlformats.org/officeDocument/2006/relationships/image" Target="../media/image58.png"/><Relationship Id="rId2" Type="http://schemas.openxmlformats.org/officeDocument/2006/relationships/notesSlide" Target="../notesSlides/notesSlide18.xml"/><Relationship Id="rId1" Type="http://schemas.openxmlformats.org/officeDocument/2006/relationships/slideLayout" Target="../slideLayouts/slideLayout3.xml"/><Relationship Id="rId6" Type="http://schemas.openxmlformats.org/officeDocument/2006/relationships/image" Target="../media/image52.png"/><Relationship Id="rId11" Type="http://schemas.openxmlformats.org/officeDocument/2006/relationships/image" Target="../media/image57.png"/><Relationship Id="rId5" Type="http://schemas.openxmlformats.org/officeDocument/2006/relationships/image" Target="../media/image51.png"/><Relationship Id="rId10" Type="http://schemas.openxmlformats.org/officeDocument/2006/relationships/image" Target="../media/image56.png"/><Relationship Id="rId4" Type="http://schemas.openxmlformats.org/officeDocument/2006/relationships/image" Target="../media/image50.png"/><Relationship Id="rId9" Type="http://schemas.openxmlformats.org/officeDocument/2006/relationships/image" Target="../media/image55.png"/></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63.png"/><Relationship Id="rId5" Type="http://schemas.openxmlformats.org/officeDocument/2006/relationships/image" Target="../media/image62.png"/><Relationship Id="rId4" Type="http://schemas.openxmlformats.org/officeDocument/2006/relationships/image" Target="../media/image6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66.png"/><Relationship Id="rId13" Type="http://schemas.openxmlformats.org/officeDocument/2006/relationships/image" Target="../media/image44.png"/><Relationship Id="rId3" Type="http://schemas.openxmlformats.org/officeDocument/2006/relationships/image" Target="../media/image36.png"/><Relationship Id="rId7" Type="http://schemas.openxmlformats.org/officeDocument/2006/relationships/image" Target="../media/image33.png"/><Relationship Id="rId12" Type="http://schemas.openxmlformats.org/officeDocument/2006/relationships/image" Target="../media/image11.png"/><Relationship Id="rId17" Type="http://schemas.openxmlformats.org/officeDocument/2006/relationships/image" Target="../media/image67.png"/><Relationship Id="rId2" Type="http://schemas.openxmlformats.org/officeDocument/2006/relationships/notesSlide" Target="../notesSlides/notesSlide21.xml"/><Relationship Id="rId16" Type="http://schemas.openxmlformats.org/officeDocument/2006/relationships/image" Target="../media/image9.png"/><Relationship Id="rId1" Type="http://schemas.openxmlformats.org/officeDocument/2006/relationships/slideLayout" Target="../slideLayouts/slideLayout3.xml"/><Relationship Id="rId6" Type="http://schemas.openxmlformats.org/officeDocument/2006/relationships/image" Target="../media/image65.png"/><Relationship Id="rId11" Type="http://schemas.openxmlformats.org/officeDocument/2006/relationships/image" Target="../media/image31.jpg"/><Relationship Id="rId5" Type="http://schemas.openxmlformats.org/officeDocument/2006/relationships/image" Target="../media/image64.png"/><Relationship Id="rId15" Type="http://schemas.openxmlformats.org/officeDocument/2006/relationships/image" Target="../media/image7.png"/><Relationship Id="rId10" Type="http://schemas.openxmlformats.org/officeDocument/2006/relationships/image" Target="../media/image35.jpg"/><Relationship Id="rId4" Type="http://schemas.openxmlformats.org/officeDocument/2006/relationships/image" Target="../media/image34.png"/><Relationship Id="rId9" Type="http://schemas.openxmlformats.org/officeDocument/2006/relationships/image" Target="../media/image32.jpg"/><Relationship Id="rId14"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31.jpg"/><Relationship Id="rId13" Type="http://schemas.openxmlformats.org/officeDocument/2006/relationships/image" Target="../media/image67.png"/><Relationship Id="rId18" Type="http://schemas.openxmlformats.org/officeDocument/2006/relationships/image" Target="../media/image10.png"/><Relationship Id="rId3" Type="http://schemas.openxmlformats.org/officeDocument/2006/relationships/image" Target="../media/image68.png"/><Relationship Id="rId7" Type="http://schemas.openxmlformats.org/officeDocument/2006/relationships/image" Target="../media/image11.png"/><Relationship Id="rId12" Type="http://schemas.openxmlformats.org/officeDocument/2006/relationships/image" Target="../media/image33.png"/><Relationship Id="rId17" Type="http://schemas.openxmlformats.org/officeDocument/2006/relationships/image" Target="../media/image36.png"/><Relationship Id="rId2" Type="http://schemas.openxmlformats.org/officeDocument/2006/relationships/notesSlide" Target="../notesSlides/notesSlide22.xml"/><Relationship Id="rId16" Type="http://schemas.openxmlformats.org/officeDocument/2006/relationships/image" Target="../media/image34.png"/><Relationship Id="rId1" Type="http://schemas.openxmlformats.org/officeDocument/2006/relationships/slideLayout" Target="../slideLayouts/slideLayout4.xml"/><Relationship Id="rId6" Type="http://schemas.openxmlformats.org/officeDocument/2006/relationships/image" Target="../media/image8.png"/><Relationship Id="rId11" Type="http://schemas.openxmlformats.org/officeDocument/2006/relationships/image" Target="../media/image66.png"/><Relationship Id="rId5" Type="http://schemas.openxmlformats.org/officeDocument/2006/relationships/image" Target="../media/image7.png"/><Relationship Id="rId15" Type="http://schemas.openxmlformats.org/officeDocument/2006/relationships/image" Target="../media/image64.png"/><Relationship Id="rId10" Type="http://schemas.openxmlformats.org/officeDocument/2006/relationships/image" Target="../media/image32.jpg"/><Relationship Id="rId19" Type="http://schemas.openxmlformats.org/officeDocument/2006/relationships/image" Target="../media/image70.png"/><Relationship Id="rId4" Type="http://schemas.openxmlformats.org/officeDocument/2006/relationships/image" Target="../media/image9.png"/><Relationship Id="rId9" Type="http://schemas.openxmlformats.org/officeDocument/2006/relationships/image" Target="../media/image69.jpg"/><Relationship Id="rId14" Type="http://schemas.openxmlformats.org/officeDocument/2006/relationships/image" Target="../media/image65.png"/></Relationships>
</file>

<file path=ppt/slides/_rels/slide23.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hyperlink" Target="https://eden-fidelis.eu/" TargetMode="External"/><Relationship Id="rId7" Type="http://schemas.openxmlformats.org/officeDocument/2006/relationships/image" Target="../media/image71.png"/><Relationship Id="rId12" Type="http://schemas.openxmlformats.org/officeDocument/2006/relationships/hyperlink" Target="https://zenodo.org/communities/eosceden/records?q=&amp;l=list&amp;p=1&amp;s=10&amp;sort=newest" TargetMode="External"/><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hyperlink" Target="https://www.youtube.com/@EOSC-EDEN" TargetMode="External"/><Relationship Id="rId11" Type="http://schemas.openxmlformats.org/officeDocument/2006/relationships/image" Target="../media/image74.png"/><Relationship Id="rId5" Type="http://schemas.openxmlformats.org/officeDocument/2006/relationships/hyperlink" Target="https://bsky.app/profile/eosc-eden.bsky.social" TargetMode="External"/><Relationship Id="rId10" Type="http://schemas.openxmlformats.org/officeDocument/2006/relationships/hyperlink" Target="https://github.com/EOSC-EDEN" TargetMode="External"/><Relationship Id="rId4" Type="http://schemas.openxmlformats.org/officeDocument/2006/relationships/hyperlink" Target="https://www.linkedin.com/company/eosc-eden/" TargetMode="External"/><Relationship Id="rId9" Type="http://schemas.openxmlformats.org/officeDocument/2006/relationships/image" Target="../media/image73.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p17"/>
          <p:cNvSpPr txBox="1">
            <a:spLocks noGrp="1"/>
          </p:cNvSpPr>
          <p:nvPr>
            <p:ph type="ctrTitle"/>
          </p:nvPr>
        </p:nvSpPr>
        <p:spPr>
          <a:xfrm>
            <a:off x="512497" y="1649265"/>
            <a:ext cx="8008418" cy="1080811"/>
          </a:xfrm>
          <a:prstGeom prst="rect">
            <a:avLst/>
          </a:prstGeom>
          <a:noFill/>
          <a:ln>
            <a:noFill/>
          </a:ln>
        </p:spPr>
        <p:txBody>
          <a:bodyPr spcFirstLastPara="1" wrap="square" lIns="91425" tIns="45700" rIns="91425" bIns="45700" anchor="b" anchorCtr="0">
            <a:noAutofit/>
          </a:bodyPr>
          <a:lstStyle/>
          <a:p>
            <a:pPr marL="0" lvl="0" indent="0" algn="l" rtl="0">
              <a:lnSpc>
                <a:spcPct val="90000"/>
              </a:lnSpc>
              <a:spcBef>
                <a:spcPts val="0"/>
              </a:spcBef>
              <a:spcAft>
                <a:spcPts val="0"/>
              </a:spcAft>
              <a:buClr>
                <a:srgbClr val="262626"/>
              </a:buClr>
              <a:buSzPts val="6500"/>
              <a:buFont typeface="Roboto Light"/>
              <a:buNone/>
            </a:pPr>
            <a:r>
              <a:rPr lang="en-GB" sz="6500">
                <a:solidFill>
                  <a:srgbClr val="262626"/>
                </a:solidFill>
                <a:latin typeface="Roboto Light"/>
                <a:ea typeface="Roboto Light"/>
                <a:cs typeface="Roboto Light"/>
                <a:sym typeface="Roboto Light"/>
              </a:rPr>
              <a:t>EOSC EDEN</a:t>
            </a:r>
            <a:endParaRPr sz="6500">
              <a:solidFill>
                <a:srgbClr val="262626"/>
              </a:solidFill>
              <a:latin typeface="Roboto Light"/>
              <a:ea typeface="Roboto Light"/>
              <a:cs typeface="Roboto Light"/>
              <a:sym typeface="Roboto Light"/>
            </a:endParaRPr>
          </a:p>
        </p:txBody>
      </p:sp>
      <p:sp>
        <p:nvSpPr>
          <p:cNvPr id="79" name="Google Shape;79;p17"/>
          <p:cNvSpPr txBox="1">
            <a:spLocks noGrp="1"/>
          </p:cNvSpPr>
          <p:nvPr>
            <p:ph type="subTitle" idx="1"/>
          </p:nvPr>
        </p:nvSpPr>
        <p:spPr>
          <a:xfrm>
            <a:off x="512497" y="3270264"/>
            <a:ext cx="9144000" cy="1858783"/>
          </a:xfrm>
          <a:prstGeom prst="rect">
            <a:avLst/>
          </a:prstGeom>
          <a:noFill/>
          <a:ln>
            <a:noFill/>
          </a:ln>
        </p:spPr>
        <p:txBody>
          <a:bodyPr spcFirstLastPara="1" wrap="square" lIns="91425" tIns="45700" rIns="91425" bIns="45700" anchor="t" anchorCtr="0">
            <a:normAutofit fontScale="92500" lnSpcReduction="20000"/>
          </a:bodyPr>
          <a:lstStyle/>
          <a:p>
            <a:pPr marL="0" lvl="0" indent="0" algn="l" rtl="0">
              <a:lnSpc>
                <a:spcPct val="110000"/>
              </a:lnSpc>
              <a:spcBef>
                <a:spcPts val="0"/>
              </a:spcBef>
              <a:spcAft>
                <a:spcPts val="0"/>
              </a:spcAft>
              <a:buClr>
                <a:srgbClr val="262626"/>
              </a:buClr>
              <a:buSzPct val="108108"/>
              <a:buNone/>
            </a:pPr>
            <a:r>
              <a:rPr lang="en-GB" sz="3200">
                <a:solidFill>
                  <a:srgbClr val="262626"/>
                </a:solidFill>
                <a:latin typeface="Roboto Light"/>
                <a:ea typeface="Roboto Light"/>
                <a:cs typeface="Roboto Light"/>
                <a:sym typeface="Roboto Light"/>
              </a:rPr>
              <a:t>Enhancing Digital preservation strategies at European and National level </a:t>
            </a:r>
            <a:endParaRPr/>
          </a:p>
          <a:p>
            <a:pPr marL="0" lvl="0" indent="0" algn="l" rtl="0">
              <a:lnSpc>
                <a:spcPct val="90000"/>
              </a:lnSpc>
              <a:spcBef>
                <a:spcPts val="0"/>
              </a:spcBef>
              <a:spcAft>
                <a:spcPts val="0"/>
              </a:spcAft>
              <a:buClr>
                <a:srgbClr val="262626"/>
              </a:buClr>
              <a:buSzPct val="108108"/>
              <a:buNone/>
            </a:pPr>
            <a:endParaRPr sz="3200">
              <a:solidFill>
                <a:srgbClr val="262626"/>
              </a:solidFill>
            </a:endParaRPr>
          </a:p>
          <a:p>
            <a:pPr marL="0" lvl="0" indent="0" algn="l" rtl="0">
              <a:lnSpc>
                <a:spcPct val="90000"/>
              </a:lnSpc>
              <a:spcBef>
                <a:spcPts val="0"/>
              </a:spcBef>
              <a:spcAft>
                <a:spcPts val="0"/>
              </a:spcAft>
              <a:buClr>
                <a:srgbClr val="262626"/>
              </a:buClr>
              <a:buSzPct val="108108"/>
              <a:buNone/>
            </a:pPr>
            <a:endParaRPr sz="3200">
              <a:solidFill>
                <a:srgbClr val="262626"/>
              </a:solidFill>
            </a:endParaRPr>
          </a:p>
          <a:p>
            <a:pPr marL="0" lvl="0" indent="0" algn="l" rtl="0">
              <a:lnSpc>
                <a:spcPct val="90000"/>
              </a:lnSpc>
              <a:spcBef>
                <a:spcPts val="0"/>
              </a:spcBef>
              <a:spcAft>
                <a:spcPts val="0"/>
              </a:spcAft>
              <a:buClr>
                <a:srgbClr val="262626"/>
              </a:buClr>
              <a:buSzPct val="203497"/>
              <a:buNone/>
            </a:pPr>
            <a:r>
              <a:rPr lang="en-GB" sz="1700">
                <a:solidFill>
                  <a:srgbClr val="262626"/>
                </a:solidFill>
                <a:latin typeface="Roboto Light"/>
                <a:ea typeface="Roboto Light"/>
                <a:cs typeface="Roboto Light"/>
                <a:sym typeface="Roboto Light"/>
              </a:rPr>
              <a:t>Grant agreement 101188015</a:t>
            </a:r>
            <a:endParaRPr/>
          </a:p>
        </p:txBody>
      </p:sp>
      <p:pic>
        <p:nvPicPr>
          <p:cNvPr id="80" name="Google Shape;80;p17"/>
          <p:cNvPicPr preferRelativeResize="0"/>
          <p:nvPr/>
        </p:nvPicPr>
        <p:blipFill rotWithShape="1">
          <a:blip r:embed="rId3">
            <a:alphaModFix/>
          </a:blip>
          <a:srcRect/>
          <a:stretch/>
        </p:blipFill>
        <p:spPr>
          <a:xfrm>
            <a:off x="328389" y="250854"/>
            <a:ext cx="3783694" cy="1079748"/>
          </a:xfrm>
          <a:prstGeom prst="rect">
            <a:avLst/>
          </a:prstGeom>
          <a:noFill/>
          <a:ln>
            <a:noFill/>
          </a:ln>
        </p:spPr>
      </p:pic>
      <p:pic>
        <p:nvPicPr>
          <p:cNvPr id="81" name="Google Shape;81;p17"/>
          <p:cNvPicPr preferRelativeResize="0"/>
          <p:nvPr/>
        </p:nvPicPr>
        <p:blipFill rotWithShape="1">
          <a:blip r:embed="rId4">
            <a:alphaModFix/>
          </a:blip>
          <a:srcRect/>
          <a:stretch/>
        </p:blipFill>
        <p:spPr>
          <a:xfrm>
            <a:off x="517888" y="6020474"/>
            <a:ext cx="2408920" cy="505379"/>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sp>
        <p:nvSpPr>
          <p:cNvPr id="172" name="Google Shape;172;p25"/>
          <p:cNvSpPr txBox="1">
            <a:spLocks noGrp="1"/>
          </p:cNvSpPr>
          <p:nvPr>
            <p:ph type="title"/>
          </p:nvPr>
        </p:nvSpPr>
        <p:spPr>
          <a:xfrm>
            <a:off x="664897" y="1262589"/>
            <a:ext cx="10818267" cy="1134288"/>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Roboto Light"/>
              <a:buNone/>
            </a:pPr>
            <a:r>
              <a:rPr lang="en-GB"/>
              <a:t>WP1 Data and Process Framework for Digital Preservation</a:t>
            </a:r>
            <a:endParaRPr/>
          </a:p>
        </p:txBody>
      </p:sp>
      <p:grpSp>
        <p:nvGrpSpPr>
          <p:cNvPr id="173" name="Google Shape;173;p25"/>
          <p:cNvGrpSpPr/>
          <p:nvPr/>
        </p:nvGrpSpPr>
        <p:grpSpPr>
          <a:xfrm>
            <a:off x="5655009" y="2917898"/>
            <a:ext cx="5828155" cy="3703740"/>
            <a:chOff x="0" y="4711"/>
            <a:chExt cx="5828155" cy="3703740"/>
          </a:xfrm>
        </p:grpSpPr>
        <p:sp>
          <p:nvSpPr>
            <p:cNvPr id="174" name="Google Shape;174;p25"/>
            <p:cNvSpPr/>
            <p:nvPr/>
          </p:nvSpPr>
          <p:spPr>
            <a:xfrm>
              <a:off x="0" y="4711"/>
              <a:ext cx="5828155" cy="598584"/>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81071" y="139392"/>
              <a:ext cx="329543" cy="329221"/>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691686" y="4711"/>
              <a:ext cx="5125816" cy="61729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691686" y="4711"/>
              <a:ext cx="5125816" cy="617290"/>
            </a:xfrm>
            <a:prstGeom prst="rect">
              <a:avLst/>
            </a:prstGeom>
            <a:noFill/>
            <a:ln>
              <a:noFill/>
            </a:ln>
          </p:spPr>
          <p:txBody>
            <a:bodyPr spcFirstLastPara="1" wrap="square" lIns="65325" tIns="65325" rIns="65325" bIns="65325"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1" i="0" u="none" strike="noStrike" cap="none">
                  <a:solidFill>
                    <a:schemeClr val="dk1"/>
                  </a:solidFill>
                  <a:latin typeface="Calibri"/>
                  <a:ea typeface="Calibri"/>
                  <a:cs typeface="Calibri"/>
                  <a:sym typeface="Calibri"/>
                </a:rPr>
                <a:t>Develops processes as requirements for implementation (WP2) and community adoption (WP3, WP4)</a:t>
              </a:r>
              <a:endParaRPr sz="1400" b="0" i="0" u="none" strike="noStrike" cap="none">
                <a:solidFill>
                  <a:srgbClr val="000000"/>
                </a:solidFill>
                <a:latin typeface="Arial"/>
                <a:ea typeface="Arial"/>
                <a:cs typeface="Arial"/>
                <a:sym typeface="Arial"/>
              </a:endParaRPr>
            </a:p>
          </p:txBody>
        </p:sp>
        <p:sp>
          <p:nvSpPr>
            <p:cNvPr id="178" name="Google Shape;178;p25"/>
            <p:cNvSpPr/>
            <p:nvPr/>
          </p:nvSpPr>
          <p:spPr>
            <a:xfrm>
              <a:off x="0" y="776323"/>
              <a:ext cx="5828155" cy="598584"/>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9" name="Google Shape;179;p25"/>
            <p:cNvSpPr/>
            <p:nvPr/>
          </p:nvSpPr>
          <p:spPr>
            <a:xfrm>
              <a:off x="181071" y="911005"/>
              <a:ext cx="329543" cy="32922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0" name="Google Shape;180;p25"/>
            <p:cNvSpPr/>
            <p:nvPr/>
          </p:nvSpPr>
          <p:spPr>
            <a:xfrm>
              <a:off x="691686" y="776323"/>
              <a:ext cx="5125816" cy="61729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1" name="Google Shape;181;p25"/>
            <p:cNvSpPr txBox="1"/>
            <p:nvPr/>
          </p:nvSpPr>
          <p:spPr>
            <a:xfrm>
              <a:off x="691686" y="776323"/>
              <a:ext cx="5125816" cy="617290"/>
            </a:xfrm>
            <a:prstGeom prst="rect">
              <a:avLst/>
            </a:prstGeom>
            <a:noFill/>
            <a:ln>
              <a:noFill/>
            </a:ln>
          </p:spPr>
          <p:txBody>
            <a:bodyPr spcFirstLastPara="1" wrap="square" lIns="65325" tIns="65325" rIns="65325" bIns="65325"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Existing practices for identification, selection and appraisal of data for digital preservation</a:t>
              </a:r>
              <a:endParaRPr sz="1600" b="0" i="0" u="none" strike="noStrike" cap="none">
                <a:solidFill>
                  <a:schemeClr val="dk1"/>
                </a:solidFill>
                <a:latin typeface="Calibri"/>
                <a:ea typeface="Calibri"/>
                <a:cs typeface="Calibri"/>
                <a:sym typeface="Calibri"/>
              </a:endParaRPr>
            </a:p>
          </p:txBody>
        </p:sp>
        <p:sp>
          <p:nvSpPr>
            <p:cNvPr id="182" name="Google Shape;182;p25"/>
            <p:cNvSpPr/>
            <p:nvPr/>
          </p:nvSpPr>
          <p:spPr>
            <a:xfrm>
              <a:off x="0" y="1547936"/>
              <a:ext cx="5828155" cy="598584"/>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3" name="Google Shape;183;p25"/>
            <p:cNvSpPr/>
            <p:nvPr/>
          </p:nvSpPr>
          <p:spPr>
            <a:xfrm>
              <a:off x="181071" y="1682617"/>
              <a:ext cx="329543" cy="329221"/>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5"/>
            <p:cNvSpPr/>
            <p:nvPr/>
          </p:nvSpPr>
          <p:spPr>
            <a:xfrm>
              <a:off x="691686" y="1547936"/>
              <a:ext cx="5125816" cy="61729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5" name="Google Shape;185;p25"/>
            <p:cNvSpPr txBox="1"/>
            <p:nvPr/>
          </p:nvSpPr>
          <p:spPr>
            <a:xfrm>
              <a:off x="691686" y="1547936"/>
              <a:ext cx="5125816" cy="617290"/>
            </a:xfrm>
            <a:prstGeom prst="rect">
              <a:avLst/>
            </a:prstGeom>
            <a:noFill/>
            <a:ln>
              <a:noFill/>
            </a:ln>
          </p:spPr>
          <p:txBody>
            <a:bodyPr spcFirstLastPara="1" wrap="square" lIns="65325" tIns="65325" rIns="65325" bIns="65325"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Requirements in digital preservation processes for</a:t>
              </a:r>
              <a:br>
                <a:rPr lang="en-GB" sz="1600" b="0"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re-use fitness</a:t>
              </a:r>
              <a:r>
                <a:rPr lang="en-GB" sz="1600" b="0" i="0" u="none" strike="noStrike" cap="none">
                  <a:solidFill>
                    <a:schemeClr val="dk1"/>
                  </a:solidFill>
                  <a:latin typeface="Calibri"/>
                  <a:ea typeface="Calibri"/>
                  <a:cs typeface="Calibri"/>
                  <a:sym typeface="Calibri"/>
                </a:rPr>
                <a:t> of digital objects</a:t>
              </a:r>
              <a:endParaRPr sz="1600" b="0" i="0" u="none" strike="noStrike" cap="none">
                <a:solidFill>
                  <a:schemeClr val="dk1"/>
                </a:solidFill>
                <a:latin typeface="Calibri"/>
                <a:ea typeface="Calibri"/>
                <a:cs typeface="Calibri"/>
                <a:sym typeface="Calibri"/>
              </a:endParaRPr>
            </a:p>
          </p:txBody>
        </p:sp>
        <p:sp>
          <p:nvSpPr>
            <p:cNvPr id="186" name="Google Shape;186;p25"/>
            <p:cNvSpPr/>
            <p:nvPr/>
          </p:nvSpPr>
          <p:spPr>
            <a:xfrm>
              <a:off x="0" y="2319549"/>
              <a:ext cx="5828155" cy="598584"/>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5"/>
            <p:cNvSpPr/>
            <p:nvPr/>
          </p:nvSpPr>
          <p:spPr>
            <a:xfrm>
              <a:off x="181071" y="2454230"/>
              <a:ext cx="329543" cy="329221"/>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8" name="Google Shape;188;p25"/>
            <p:cNvSpPr/>
            <p:nvPr/>
          </p:nvSpPr>
          <p:spPr>
            <a:xfrm>
              <a:off x="691686" y="2319549"/>
              <a:ext cx="5125816" cy="61729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5"/>
            <p:cNvSpPr txBox="1"/>
            <p:nvPr/>
          </p:nvSpPr>
          <p:spPr>
            <a:xfrm>
              <a:off x="691686" y="2319549"/>
              <a:ext cx="5125816" cy="617290"/>
            </a:xfrm>
            <a:prstGeom prst="rect">
              <a:avLst/>
            </a:prstGeom>
            <a:noFill/>
            <a:ln>
              <a:noFill/>
            </a:ln>
          </p:spPr>
          <p:txBody>
            <a:bodyPr spcFirstLastPara="1" wrap="square" lIns="65325" tIns="65325" rIns="65325" bIns="65325"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Framework to identify candidates to digital preservation based on use, benefit and quality </a:t>
              </a:r>
              <a:endParaRPr sz="1600" b="0" i="0" u="none" strike="noStrike" cap="none">
                <a:solidFill>
                  <a:schemeClr val="dk1"/>
                </a:solidFill>
                <a:latin typeface="Calibri"/>
                <a:ea typeface="Calibri"/>
                <a:cs typeface="Calibri"/>
                <a:sym typeface="Calibri"/>
              </a:endParaRPr>
            </a:p>
          </p:txBody>
        </p:sp>
        <p:sp>
          <p:nvSpPr>
            <p:cNvPr id="190" name="Google Shape;190;p25"/>
            <p:cNvSpPr/>
            <p:nvPr/>
          </p:nvSpPr>
          <p:spPr>
            <a:xfrm>
              <a:off x="0" y="3091161"/>
              <a:ext cx="5828155" cy="598584"/>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5"/>
            <p:cNvSpPr/>
            <p:nvPr/>
          </p:nvSpPr>
          <p:spPr>
            <a:xfrm>
              <a:off x="181071" y="3225843"/>
              <a:ext cx="329543" cy="329221"/>
            </a:xfrm>
            <a:prstGeom prst="rect">
              <a:avLst/>
            </a:prstGeom>
            <a:blipFill rotWithShape="1">
              <a:blip r:embed="rId7">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5"/>
            <p:cNvSpPr/>
            <p:nvPr/>
          </p:nvSpPr>
          <p:spPr>
            <a:xfrm>
              <a:off x="691686" y="3091161"/>
              <a:ext cx="5125816" cy="61729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5"/>
            <p:cNvSpPr txBox="1"/>
            <p:nvPr/>
          </p:nvSpPr>
          <p:spPr>
            <a:xfrm>
              <a:off x="691686" y="3091161"/>
              <a:ext cx="5125816" cy="617290"/>
            </a:xfrm>
            <a:prstGeom prst="rect">
              <a:avLst/>
            </a:prstGeom>
            <a:noFill/>
            <a:ln>
              <a:noFill/>
            </a:ln>
          </p:spPr>
          <p:txBody>
            <a:bodyPr spcFirstLastPara="1" wrap="square" lIns="65325" tIns="65325" rIns="65325" bIns="65325"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Model for re-appraisal points along data lifecycle</a:t>
              </a:r>
              <a:endParaRPr sz="1600" b="0" i="0" u="none" strike="noStrike" cap="none">
                <a:solidFill>
                  <a:schemeClr val="dk1"/>
                </a:solidFill>
                <a:latin typeface="Calibri"/>
                <a:ea typeface="Calibri"/>
                <a:cs typeface="Calibri"/>
                <a:sym typeface="Calibri"/>
              </a:endParaRPr>
            </a:p>
          </p:txBody>
        </p:sp>
      </p:grpSp>
      <p:pic>
        <p:nvPicPr>
          <p:cNvPr id="194" name="Google Shape;194;p25"/>
          <p:cNvPicPr preferRelativeResize="0"/>
          <p:nvPr/>
        </p:nvPicPr>
        <p:blipFill rotWithShape="1">
          <a:blip r:embed="rId8">
            <a:alphaModFix/>
          </a:blip>
          <a:srcRect/>
          <a:stretch/>
        </p:blipFill>
        <p:spPr>
          <a:xfrm>
            <a:off x="566101" y="2917898"/>
            <a:ext cx="4658003" cy="3422437"/>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26"/>
          <p:cNvPicPr preferRelativeResize="0"/>
          <p:nvPr/>
        </p:nvPicPr>
        <p:blipFill rotWithShape="1">
          <a:blip r:embed="rId3">
            <a:alphaModFix/>
          </a:blip>
          <a:srcRect/>
          <a:stretch/>
        </p:blipFill>
        <p:spPr>
          <a:xfrm>
            <a:off x="152400" y="1972670"/>
            <a:ext cx="7315200" cy="4486275"/>
          </a:xfrm>
          <a:prstGeom prst="rect">
            <a:avLst/>
          </a:prstGeom>
          <a:noFill/>
          <a:ln>
            <a:noFill/>
          </a:ln>
        </p:spPr>
      </p:pic>
      <p:pic>
        <p:nvPicPr>
          <p:cNvPr id="200" name="Google Shape;200;p26"/>
          <p:cNvPicPr preferRelativeResize="0"/>
          <p:nvPr/>
        </p:nvPicPr>
        <p:blipFill rotWithShape="1">
          <a:blip r:embed="rId4">
            <a:alphaModFix/>
          </a:blip>
          <a:srcRect/>
          <a:stretch/>
        </p:blipFill>
        <p:spPr>
          <a:xfrm>
            <a:off x="7760075" y="3485445"/>
            <a:ext cx="1990725" cy="1143000"/>
          </a:xfrm>
          <a:prstGeom prst="rect">
            <a:avLst/>
          </a:prstGeom>
          <a:noFill/>
          <a:ln>
            <a:noFill/>
          </a:ln>
        </p:spPr>
      </p:pic>
      <p:pic>
        <p:nvPicPr>
          <p:cNvPr id="201" name="Google Shape;201;p26"/>
          <p:cNvPicPr preferRelativeResize="0"/>
          <p:nvPr/>
        </p:nvPicPr>
        <p:blipFill rotWithShape="1">
          <a:blip r:embed="rId5">
            <a:alphaModFix/>
          </a:blip>
          <a:srcRect/>
          <a:stretch/>
        </p:blipFill>
        <p:spPr>
          <a:xfrm>
            <a:off x="9875175" y="3497007"/>
            <a:ext cx="2136400" cy="1119887"/>
          </a:xfrm>
          <a:prstGeom prst="rect">
            <a:avLst/>
          </a:prstGeom>
          <a:noFill/>
          <a:ln>
            <a:noFill/>
          </a:ln>
        </p:spPr>
      </p:pic>
      <p:sp>
        <p:nvSpPr>
          <p:cNvPr id="202" name="Google Shape;202;p26"/>
          <p:cNvSpPr txBox="1">
            <a:spLocks noGrp="1"/>
          </p:cNvSpPr>
          <p:nvPr>
            <p:ph type="title"/>
          </p:nvPr>
        </p:nvSpPr>
        <p:spPr>
          <a:xfrm>
            <a:off x="652084" y="1074290"/>
            <a:ext cx="10676316" cy="71539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1800"/>
              <a:buNone/>
            </a:pPr>
            <a:r>
              <a:rPr lang="en-GB"/>
              <a:t>WP1 Expected Results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27"/>
          <p:cNvSpPr txBox="1">
            <a:spLocks noGrp="1"/>
          </p:cNvSpPr>
          <p:nvPr>
            <p:ph type="title"/>
          </p:nvPr>
        </p:nvSpPr>
        <p:spPr>
          <a:xfrm>
            <a:off x="664897" y="1182669"/>
            <a:ext cx="10594982" cy="1154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Roboto Light"/>
              <a:buNone/>
            </a:pPr>
            <a:r>
              <a:rPr lang="en-GB"/>
              <a:t>WP2 Long-term Access and Preservation Services &amp; Tools</a:t>
            </a:r>
            <a:endParaRPr/>
          </a:p>
        </p:txBody>
      </p:sp>
      <p:grpSp>
        <p:nvGrpSpPr>
          <p:cNvPr id="208" name="Google Shape;208;p27"/>
          <p:cNvGrpSpPr/>
          <p:nvPr/>
        </p:nvGrpSpPr>
        <p:grpSpPr>
          <a:xfrm>
            <a:off x="664897" y="2626633"/>
            <a:ext cx="10883724" cy="3703251"/>
            <a:chOff x="0" y="4710"/>
            <a:chExt cx="10883724" cy="3703251"/>
          </a:xfrm>
        </p:grpSpPr>
        <p:sp>
          <p:nvSpPr>
            <p:cNvPr id="209" name="Google Shape;209;p27"/>
            <p:cNvSpPr/>
            <p:nvPr/>
          </p:nvSpPr>
          <p:spPr>
            <a:xfrm>
              <a:off x="0" y="4710"/>
              <a:ext cx="10883724" cy="598505"/>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a:off x="181047" y="139374"/>
              <a:ext cx="329499" cy="329177"/>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691595" y="4710"/>
              <a:ext cx="10181478" cy="61720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txBox="1"/>
            <p:nvPr/>
          </p:nvSpPr>
          <p:spPr>
            <a:xfrm>
              <a:off x="691595" y="4710"/>
              <a:ext cx="10181478" cy="617208"/>
            </a:xfrm>
            <a:prstGeom prst="rect">
              <a:avLst/>
            </a:prstGeom>
            <a:noFill/>
            <a:ln>
              <a:noFill/>
            </a:ln>
          </p:spPr>
          <p:txBody>
            <a:bodyPr spcFirstLastPara="1" wrap="square" lIns="65300" tIns="65300" rIns="65300" bIns="65300" anchor="ctr" anchorCtr="0">
              <a:noAutofit/>
            </a:bodyPr>
            <a:lstStyle/>
            <a:p>
              <a:pPr marL="0" marR="0" lvl="0" indent="0" algn="l" rtl="0">
                <a:lnSpc>
                  <a:spcPct val="100000"/>
                </a:lnSpc>
                <a:spcBef>
                  <a:spcPts val="0"/>
                </a:spcBef>
                <a:spcAft>
                  <a:spcPts val="0"/>
                </a:spcAft>
                <a:buClr>
                  <a:schemeClr val="dk1"/>
                </a:buClr>
                <a:buSzPts val="1600"/>
                <a:buFont typeface="Arial"/>
                <a:buNone/>
              </a:pPr>
              <a:r>
                <a:rPr lang="en-GB" sz="1600" b="1" i="0" u="none" strike="noStrike" cap="none">
                  <a:solidFill>
                    <a:schemeClr val="dk1"/>
                  </a:solidFill>
                  <a:latin typeface="Calibri"/>
                  <a:ea typeface="Calibri"/>
                  <a:cs typeface="Calibri"/>
                  <a:sym typeface="Calibri"/>
                </a:rPr>
                <a:t>Delivers reference implementations and supporting tools to integrate</a:t>
              </a:r>
              <a:br>
                <a:rPr lang="en-GB" sz="1600" b="1" i="0" u="none" strike="noStrike" cap="none">
                  <a:solidFill>
                    <a:schemeClr val="dk1"/>
                  </a:solidFill>
                  <a:latin typeface="Calibri"/>
                  <a:ea typeface="Calibri"/>
                  <a:cs typeface="Calibri"/>
                  <a:sym typeface="Calibri"/>
                </a:rPr>
              </a:br>
              <a:r>
                <a:rPr lang="en-GB" sz="1600" b="1" i="0" u="none" strike="noStrike" cap="none">
                  <a:solidFill>
                    <a:schemeClr val="dk1"/>
                  </a:solidFill>
                  <a:latin typeface="Calibri"/>
                  <a:ea typeface="Calibri"/>
                  <a:cs typeface="Calibri"/>
                  <a:sym typeface="Calibri"/>
                </a:rPr>
                <a:t>repositories and services into the EOSC Federation</a:t>
              </a:r>
              <a:endParaRPr sz="1400" b="0" i="0" u="none" strike="noStrike" cap="none">
                <a:solidFill>
                  <a:srgbClr val="000000"/>
                </a:solidFill>
                <a:latin typeface="Arial"/>
                <a:ea typeface="Arial"/>
                <a:cs typeface="Arial"/>
                <a:sym typeface="Arial"/>
              </a:endParaRPr>
            </a:p>
          </p:txBody>
        </p:sp>
        <p:sp>
          <p:nvSpPr>
            <p:cNvPr id="213" name="Google Shape;213;p27"/>
            <p:cNvSpPr/>
            <p:nvPr/>
          </p:nvSpPr>
          <p:spPr>
            <a:xfrm>
              <a:off x="0" y="776221"/>
              <a:ext cx="10883724" cy="598505"/>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4" name="Google Shape;214;p27"/>
            <p:cNvSpPr/>
            <p:nvPr/>
          </p:nvSpPr>
          <p:spPr>
            <a:xfrm>
              <a:off x="181047" y="910885"/>
              <a:ext cx="329499" cy="329177"/>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5" name="Google Shape;215;p27"/>
            <p:cNvSpPr/>
            <p:nvPr/>
          </p:nvSpPr>
          <p:spPr>
            <a:xfrm>
              <a:off x="691595" y="776221"/>
              <a:ext cx="10181478" cy="61720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6" name="Google Shape;216;p27"/>
            <p:cNvSpPr txBox="1"/>
            <p:nvPr/>
          </p:nvSpPr>
          <p:spPr>
            <a:xfrm>
              <a:off x="691595" y="776221"/>
              <a:ext cx="10181478" cy="617208"/>
            </a:xfrm>
            <a:prstGeom prst="rect">
              <a:avLst/>
            </a:prstGeom>
            <a:noFill/>
            <a:ln>
              <a:noFill/>
            </a:ln>
          </p:spPr>
          <p:txBody>
            <a:bodyPr spcFirstLastPara="1" wrap="square" lIns="65300" tIns="65300" rIns="65300" bIns="6530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Registry of digital preservation services and tools</a:t>
              </a:r>
              <a:endParaRPr sz="1600" b="0" i="0" u="none" strike="noStrike" cap="none">
                <a:solidFill>
                  <a:schemeClr val="dk1"/>
                </a:solidFill>
                <a:latin typeface="Calibri"/>
                <a:ea typeface="Calibri"/>
                <a:cs typeface="Calibri"/>
                <a:sym typeface="Calibri"/>
              </a:endParaRPr>
            </a:p>
          </p:txBody>
        </p:sp>
        <p:sp>
          <p:nvSpPr>
            <p:cNvPr id="217" name="Google Shape;217;p27"/>
            <p:cNvSpPr/>
            <p:nvPr/>
          </p:nvSpPr>
          <p:spPr>
            <a:xfrm>
              <a:off x="0" y="1547732"/>
              <a:ext cx="10883724" cy="598505"/>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8" name="Google Shape;218;p27"/>
            <p:cNvSpPr/>
            <p:nvPr/>
          </p:nvSpPr>
          <p:spPr>
            <a:xfrm>
              <a:off x="181047" y="1682395"/>
              <a:ext cx="329499" cy="329177"/>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9" name="Google Shape;219;p27"/>
            <p:cNvSpPr/>
            <p:nvPr/>
          </p:nvSpPr>
          <p:spPr>
            <a:xfrm>
              <a:off x="691595" y="1547732"/>
              <a:ext cx="10181478" cy="61720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691595" y="1547732"/>
              <a:ext cx="10181478" cy="617208"/>
            </a:xfrm>
            <a:prstGeom prst="rect">
              <a:avLst/>
            </a:prstGeom>
            <a:noFill/>
            <a:ln>
              <a:noFill/>
            </a:ln>
          </p:spPr>
          <p:txBody>
            <a:bodyPr spcFirstLastPara="1" wrap="square" lIns="65300" tIns="65300" rIns="65300" bIns="6530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Publish machine-interoperable services for curation and preservation actions</a:t>
              </a:r>
              <a:endParaRPr sz="1600" b="0" i="0" u="none" strike="noStrike" cap="none">
                <a:solidFill>
                  <a:schemeClr val="dk1"/>
                </a:solidFill>
                <a:latin typeface="Calibri"/>
                <a:ea typeface="Calibri"/>
                <a:cs typeface="Calibri"/>
                <a:sym typeface="Calibri"/>
              </a:endParaRPr>
            </a:p>
          </p:txBody>
        </p:sp>
        <p:sp>
          <p:nvSpPr>
            <p:cNvPr id="221" name="Google Shape;221;p27"/>
            <p:cNvSpPr/>
            <p:nvPr/>
          </p:nvSpPr>
          <p:spPr>
            <a:xfrm>
              <a:off x="0" y="2319242"/>
              <a:ext cx="10883724" cy="598505"/>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2" name="Google Shape;222;p27"/>
            <p:cNvSpPr/>
            <p:nvPr/>
          </p:nvSpPr>
          <p:spPr>
            <a:xfrm>
              <a:off x="181047" y="2453906"/>
              <a:ext cx="329499" cy="329177"/>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p:nvPr/>
          </p:nvSpPr>
          <p:spPr>
            <a:xfrm>
              <a:off x="691595" y="2319242"/>
              <a:ext cx="10181478" cy="61720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4" name="Google Shape;224;p27"/>
            <p:cNvSpPr txBox="1"/>
            <p:nvPr/>
          </p:nvSpPr>
          <p:spPr>
            <a:xfrm>
              <a:off x="691595" y="2319242"/>
              <a:ext cx="10181478" cy="617208"/>
            </a:xfrm>
            <a:prstGeom prst="rect">
              <a:avLst/>
            </a:prstGeom>
            <a:noFill/>
            <a:ln>
              <a:noFill/>
            </a:ln>
          </p:spPr>
          <p:txBody>
            <a:bodyPr spcFirstLastPara="1" wrap="square" lIns="65300" tIns="65300" rIns="65300" bIns="6530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Identify standards and protocols for submit and exchange Information packages</a:t>
              </a:r>
              <a:endParaRPr sz="1600" b="0" i="0" u="none" strike="noStrike" cap="none">
                <a:solidFill>
                  <a:schemeClr val="dk1"/>
                </a:solidFill>
                <a:latin typeface="Calibri"/>
                <a:ea typeface="Calibri"/>
                <a:cs typeface="Calibri"/>
                <a:sym typeface="Calibri"/>
              </a:endParaRPr>
            </a:p>
          </p:txBody>
        </p:sp>
        <p:sp>
          <p:nvSpPr>
            <p:cNvPr id="225" name="Google Shape;225;p27"/>
            <p:cNvSpPr/>
            <p:nvPr/>
          </p:nvSpPr>
          <p:spPr>
            <a:xfrm>
              <a:off x="0" y="3090753"/>
              <a:ext cx="10883724" cy="598505"/>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6" name="Google Shape;226;p27"/>
            <p:cNvSpPr/>
            <p:nvPr/>
          </p:nvSpPr>
          <p:spPr>
            <a:xfrm>
              <a:off x="181047" y="3225417"/>
              <a:ext cx="329499" cy="329177"/>
            </a:xfrm>
            <a:prstGeom prst="rect">
              <a:avLst/>
            </a:prstGeom>
            <a:blipFill rotWithShape="1">
              <a:blip r:embed="rId7">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7" name="Google Shape;227;p27"/>
            <p:cNvSpPr/>
            <p:nvPr/>
          </p:nvSpPr>
          <p:spPr>
            <a:xfrm>
              <a:off x="691595" y="3090753"/>
              <a:ext cx="10181478" cy="617208"/>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8" name="Google Shape;228;p27"/>
            <p:cNvSpPr txBox="1"/>
            <p:nvPr/>
          </p:nvSpPr>
          <p:spPr>
            <a:xfrm>
              <a:off x="691595" y="3090753"/>
              <a:ext cx="10181478" cy="617208"/>
            </a:xfrm>
            <a:prstGeom prst="rect">
              <a:avLst/>
            </a:prstGeom>
            <a:noFill/>
            <a:ln>
              <a:noFill/>
            </a:ln>
          </p:spPr>
          <p:txBody>
            <a:bodyPr spcFirstLastPara="1" wrap="square" lIns="65300" tIns="65300" rIns="65300" bIns="6530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Use case implementation and testing of services and tools</a:t>
              </a:r>
              <a:endParaRPr sz="16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8"/>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WP2 Expected Results</a:t>
            </a:r>
            <a:endParaRPr/>
          </a:p>
        </p:txBody>
      </p:sp>
      <p:sp>
        <p:nvSpPr>
          <p:cNvPr id="234" name="Google Shape;234;p28"/>
          <p:cNvSpPr txBox="1">
            <a:spLocks noGrp="1"/>
          </p:cNvSpPr>
          <p:nvPr>
            <p:ph type="body" idx="1"/>
          </p:nvPr>
        </p:nvSpPr>
        <p:spPr>
          <a:xfrm>
            <a:off x="664897" y="2339554"/>
            <a:ext cx="10515600" cy="3738521"/>
          </a:xfrm>
          <a:prstGeom prst="rect">
            <a:avLst/>
          </a:prstGeom>
          <a:noFill/>
          <a:ln>
            <a:noFill/>
          </a:ln>
        </p:spPr>
        <p:txBody>
          <a:bodyPr spcFirstLastPara="1" wrap="square" lIns="91425" tIns="45700" rIns="91425" bIns="45700" anchor="t" anchorCtr="0">
            <a:normAutofit fontScale="92500" lnSpcReduction="20000"/>
          </a:bodyPr>
          <a:lstStyle/>
          <a:p>
            <a:pPr marL="457200" lvl="0" indent="-406400" algn="l" rtl="0">
              <a:lnSpc>
                <a:spcPct val="100000"/>
              </a:lnSpc>
              <a:spcBef>
                <a:spcPts val="1000"/>
              </a:spcBef>
              <a:spcAft>
                <a:spcPts val="0"/>
              </a:spcAft>
              <a:buClr>
                <a:schemeClr val="dk1"/>
              </a:buClr>
              <a:buSzPct val="108108"/>
              <a:buChar char="•"/>
            </a:pPr>
            <a:r>
              <a:rPr lang="en-GB"/>
              <a:t>Searchable </a:t>
            </a:r>
            <a:r>
              <a:rPr lang="en-GB">
                <a:solidFill>
                  <a:schemeClr val="accent1"/>
                </a:solidFill>
              </a:rPr>
              <a:t>Registry (EOSC EDEN Registry)</a:t>
            </a:r>
            <a:r>
              <a:rPr lang="en-GB"/>
              <a:t> of repositories and services, including LTP services.</a:t>
            </a:r>
            <a:endParaRPr/>
          </a:p>
          <a:p>
            <a:pPr marL="457200" lvl="0" indent="-406400" algn="l" rtl="0">
              <a:lnSpc>
                <a:spcPct val="100000"/>
              </a:lnSpc>
              <a:spcBef>
                <a:spcPts val="1000"/>
              </a:spcBef>
              <a:spcAft>
                <a:spcPts val="0"/>
              </a:spcAft>
              <a:buClr>
                <a:schemeClr val="dk1"/>
              </a:buClr>
              <a:buSzPct val="108108"/>
              <a:buChar char="•"/>
            </a:pPr>
            <a:r>
              <a:rPr lang="en-GB">
                <a:solidFill>
                  <a:schemeClr val="accent1"/>
                </a:solidFill>
              </a:rPr>
              <a:t>Guidance and Selection</a:t>
            </a:r>
            <a:r>
              <a:rPr lang="en-GB"/>
              <a:t> on repository characteristics/attributes</a:t>
            </a:r>
            <a:endParaRPr/>
          </a:p>
          <a:p>
            <a:pPr marL="457200" lvl="0" indent="-406400" algn="l" rtl="0">
              <a:lnSpc>
                <a:spcPct val="100000"/>
              </a:lnSpc>
              <a:spcBef>
                <a:spcPts val="1000"/>
              </a:spcBef>
              <a:spcAft>
                <a:spcPts val="0"/>
              </a:spcAft>
              <a:buClr>
                <a:schemeClr val="dk1"/>
              </a:buClr>
              <a:buSzPct val="108108"/>
              <a:buChar char="•"/>
            </a:pPr>
            <a:r>
              <a:rPr lang="en-GB"/>
              <a:t>Inventory of </a:t>
            </a:r>
            <a:r>
              <a:rPr lang="en-GB">
                <a:solidFill>
                  <a:schemeClr val="accent1"/>
                </a:solidFill>
              </a:rPr>
              <a:t>automated Curation Services</a:t>
            </a:r>
            <a:r>
              <a:rPr lang="en-GB"/>
              <a:t>, e.g. format guidance, type guidance, etc.</a:t>
            </a:r>
            <a:endParaRPr>
              <a:solidFill>
                <a:schemeClr val="accent1"/>
              </a:solidFill>
            </a:endParaRPr>
          </a:p>
          <a:p>
            <a:pPr marL="457200" lvl="0" indent="-406400" algn="l" rtl="0">
              <a:lnSpc>
                <a:spcPct val="100000"/>
              </a:lnSpc>
              <a:spcBef>
                <a:spcPts val="1000"/>
              </a:spcBef>
              <a:spcAft>
                <a:spcPts val="0"/>
              </a:spcAft>
              <a:buClr>
                <a:schemeClr val="dk1"/>
              </a:buClr>
              <a:buSzPct val="108108"/>
              <a:buChar char="•"/>
            </a:pPr>
            <a:r>
              <a:rPr lang="en-GB">
                <a:solidFill>
                  <a:schemeClr val="accent1"/>
                </a:solidFill>
              </a:rPr>
              <a:t>Specifications</a:t>
            </a:r>
            <a:r>
              <a:rPr lang="en-GB"/>
              <a:t> of Information Packages for exchange</a:t>
            </a:r>
            <a:endParaRPr/>
          </a:p>
          <a:p>
            <a:pPr marL="457200" lvl="0" indent="-406400" algn="l" rtl="0">
              <a:lnSpc>
                <a:spcPct val="100000"/>
              </a:lnSpc>
              <a:spcBef>
                <a:spcPts val="1000"/>
              </a:spcBef>
              <a:spcAft>
                <a:spcPts val="0"/>
              </a:spcAft>
              <a:buClr>
                <a:schemeClr val="dk1"/>
              </a:buClr>
              <a:buSzPct val="108108"/>
              <a:buChar char="•"/>
            </a:pPr>
            <a:r>
              <a:rPr lang="en-GB"/>
              <a:t>Establish well-defined </a:t>
            </a:r>
            <a:r>
              <a:rPr lang="en-GB">
                <a:solidFill>
                  <a:schemeClr val="accent1"/>
                </a:solidFill>
              </a:rPr>
              <a:t>use cases </a:t>
            </a:r>
            <a:r>
              <a:rPr lang="en-GB"/>
              <a:t>(discipline-specific) for services, e.g. different LTP- and repository services types</a:t>
            </a:r>
            <a:endParaRPr/>
          </a:p>
          <a:p>
            <a:pPr marL="457200" lvl="0" indent="-406400" algn="l" rtl="0">
              <a:lnSpc>
                <a:spcPct val="100000"/>
              </a:lnSpc>
              <a:spcBef>
                <a:spcPts val="1000"/>
              </a:spcBef>
              <a:spcAft>
                <a:spcPts val="0"/>
              </a:spcAft>
              <a:buClr>
                <a:schemeClr val="dk1"/>
              </a:buClr>
              <a:buSzPct val="108108"/>
              <a:buChar char="•"/>
            </a:pPr>
            <a:r>
              <a:rPr lang="en-GB">
                <a:solidFill>
                  <a:schemeClr val="accent1"/>
                </a:solidFill>
              </a:rPr>
              <a:t>Reference Implementations </a:t>
            </a:r>
            <a:r>
              <a:rPr lang="en-GB"/>
              <a:t>where possible</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9"/>
          <p:cNvSpPr txBox="1">
            <a:spLocks noGrp="1"/>
          </p:cNvSpPr>
          <p:nvPr>
            <p:ph type="title"/>
          </p:nvPr>
        </p:nvSpPr>
        <p:spPr>
          <a:xfrm>
            <a:off x="664897" y="1101677"/>
            <a:ext cx="10515600" cy="1185049"/>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Roboto Light"/>
              <a:buNone/>
            </a:pPr>
            <a:r>
              <a:rPr lang="en-GB"/>
              <a:t>WP3 Discipline-specific Requirements,</a:t>
            </a:r>
            <a:br>
              <a:rPr lang="en-GB"/>
            </a:br>
            <a:r>
              <a:rPr lang="en-GB"/>
              <a:t>Validation and Future Use</a:t>
            </a:r>
            <a:endParaRPr/>
          </a:p>
        </p:txBody>
      </p:sp>
      <p:grpSp>
        <p:nvGrpSpPr>
          <p:cNvPr id="240" name="Google Shape;240;p29"/>
          <p:cNvGrpSpPr/>
          <p:nvPr/>
        </p:nvGrpSpPr>
        <p:grpSpPr>
          <a:xfrm>
            <a:off x="668190" y="2618856"/>
            <a:ext cx="10883724" cy="3709591"/>
            <a:chOff x="0" y="1540"/>
            <a:chExt cx="10883724" cy="3709591"/>
          </a:xfrm>
        </p:grpSpPr>
        <p:sp>
          <p:nvSpPr>
            <p:cNvPr id="241" name="Google Shape;241;p29"/>
            <p:cNvSpPr/>
            <p:nvPr/>
          </p:nvSpPr>
          <p:spPr>
            <a:xfrm>
              <a:off x="0" y="1540"/>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2" name="Google Shape;242;p29"/>
            <p:cNvSpPr/>
            <p:nvPr/>
          </p:nvSpPr>
          <p:spPr>
            <a:xfrm>
              <a:off x="236242" y="177258"/>
              <a:ext cx="429531" cy="429531"/>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3" name="Google Shape;243;p29"/>
            <p:cNvSpPr/>
            <p:nvPr/>
          </p:nvSpPr>
          <p:spPr>
            <a:xfrm>
              <a:off x="902016" y="1540"/>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4" name="Google Shape;244;p29"/>
            <p:cNvSpPr txBox="1"/>
            <p:nvPr/>
          </p:nvSpPr>
          <p:spPr>
            <a:xfrm>
              <a:off x="902016" y="1540"/>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1" i="0" u="none" strike="noStrike" cap="none">
                  <a:solidFill>
                    <a:schemeClr val="dk1"/>
                  </a:solidFill>
                  <a:latin typeface="Calibri"/>
                  <a:ea typeface="Calibri"/>
                  <a:cs typeface="Calibri"/>
                  <a:sym typeface="Calibri"/>
                </a:rPr>
                <a:t>Links the project to discipline and data-type specific needs and requirements</a:t>
              </a:r>
              <a:endParaRPr sz="1400" b="1" i="0" u="none" strike="noStrike" cap="none">
                <a:solidFill>
                  <a:srgbClr val="000000"/>
                </a:solidFill>
                <a:latin typeface="Arial"/>
                <a:ea typeface="Arial"/>
                <a:cs typeface="Arial"/>
                <a:sym typeface="Arial"/>
              </a:endParaRPr>
            </a:p>
          </p:txBody>
        </p:sp>
        <p:sp>
          <p:nvSpPr>
            <p:cNvPr id="245" name="Google Shape;245;p29"/>
            <p:cNvSpPr/>
            <p:nvPr/>
          </p:nvSpPr>
          <p:spPr>
            <a:xfrm>
              <a:off x="0" y="977749"/>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29"/>
            <p:cNvSpPr/>
            <p:nvPr/>
          </p:nvSpPr>
          <p:spPr>
            <a:xfrm>
              <a:off x="236242" y="1153466"/>
              <a:ext cx="429531" cy="42953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7" name="Google Shape;247;p29"/>
            <p:cNvSpPr/>
            <p:nvPr/>
          </p:nvSpPr>
          <p:spPr>
            <a:xfrm>
              <a:off x="902016" y="977749"/>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8" name="Google Shape;248;p29"/>
            <p:cNvSpPr txBox="1"/>
            <p:nvPr/>
          </p:nvSpPr>
          <p:spPr>
            <a:xfrm>
              <a:off x="902016" y="977749"/>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Iteratively provide discipline-specific, and cross-disciplinary / data type-specific requirements for digital preservation and data quality to WP1 and WP2</a:t>
              </a:r>
              <a:endParaRPr sz="1600" b="0" i="0" u="none" strike="noStrike" cap="none">
                <a:solidFill>
                  <a:schemeClr val="dk1"/>
                </a:solidFill>
                <a:latin typeface="Calibri"/>
                <a:ea typeface="Calibri"/>
                <a:cs typeface="Calibri"/>
                <a:sym typeface="Calibri"/>
              </a:endParaRPr>
            </a:p>
          </p:txBody>
        </p:sp>
        <p:sp>
          <p:nvSpPr>
            <p:cNvPr id="249" name="Google Shape;249;p29"/>
            <p:cNvSpPr/>
            <p:nvPr/>
          </p:nvSpPr>
          <p:spPr>
            <a:xfrm>
              <a:off x="0" y="1953957"/>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0" name="Google Shape;250;p29"/>
            <p:cNvSpPr/>
            <p:nvPr/>
          </p:nvSpPr>
          <p:spPr>
            <a:xfrm>
              <a:off x="236242" y="2129674"/>
              <a:ext cx="429531" cy="429531"/>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1" name="Google Shape;251;p29"/>
            <p:cNvSpPr/>
            <p:nvPr/>
          </p:nvSpPr>
          <p:spPr>
            <a:xfrm>
              <a:off x="902016" y="1953957"/>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2" name="Google Shape;252;p29"/>
            <p:cNvSpPr txBox="1"/>
            <p:nvPr/>
          </p:nvSpPr>
          <p:spPr>
            <a:xfrm>
              <a:off x="902016" y="1953957"/>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Validate and enhance the new digital preservation framework (WP1) and tools (WP2) via pilot testing</a:t>
              </a:r>
              <a:endParaRPr sz="1600" b="0" i="0" u="none" strike="noStrike" cap="none">
                <a:solidFill>
                  <a:schemeClr val="dk1"/>
                </a:solidFill>
                <a:latin typeface="Calibri"/>
                <a:ea typeface="Calibri"/>
                <a:cs typeface="Calibri"/>
                <a:sym typeface="Calibri"/>
              </a:endParaRPr>
            </a:p>
          </p:txBody>
        </p:sp>
        <p:sp>
          <p:nvSpPr>
            <p:cNvPr id="253" name="Google Shape;253;p29"/>
            <p:cNvSpPr/>
            <p:nvPr/>
          </p:nvSpPr>
          <p:spPr>
            <a:xfrm>
              <a:off x="0" y="2930165"/>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4" name="Google Shape;254;p29"/>
            <p:cNvSpPr/>
            <p:nvPr/>
          </p:nvSpPr>
          <p:spPr>
            <a:xfrm>
              <a:off x="236242" y="3105883"/>
              <a:ext cx="429531" cy="429531"/>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5" name="Google Shape;255;p29"/>
            <p:cNvSpPr/>
            <p:nvPr/>
          </p:nvSpPr>
          <p:spPr>
            <a:xfrm>
              <a:off x="902016" y="2930165"/>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56" name="Google Shape;256;p29"/>
            <p:cNvSpPr txBox="1"/>
            <p:nvPr/>
          </p:nvSpPr>
          <p:spPr>
            <a:xfrm>
              <a:off x="902016" y="2930165"/>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Provide a support-kit to empower discipline and data type-oriented communities to adopt, extend and use the new digital preservation framework (WP1) and fit-for-purpose tools (WP2)</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pic>
        <p:nvPicPr>
          <p:cNvPr id="261" name="Google Shape;261;p30" descr="A logo for a company&#10;&#10;AI-generated content may be incorrect."/>
          <p:cNvPicPr preferRelativeResize="0"/>
          <p:nvPr/>
        </p:nvPicPr>
        <p:blipFill rotWithShape="1">
          <a:blip r:embed="rId3">
            <a:alphaModFix/>
          </a:blip>
          <a:srcRect/>
          <a:stretch/>
        </p:blipFill>
        <p:spPr>
          <a:xfrm>
            <a:off x="9588085" y="500121"/>
            <a:ext cx="2139332" cy="1512754"/>
          </a:xfrm>
          <a:prstGeom prst="rect">
            <a:avLst/>
          </a:prstGeom>
          <a:noFill/>
          <a:ln>
            <a:noFill/>
          </a:ln>
        </p:spPr>
      </p:pic>
      <p:sp>
        <p:nvSpPr>
          <p:cNvPr id="262" name="Google Shape;262;p30"/>
          <p:cNvSpPr txBox="1">
            <a:spLocks noGrp="1"/>
          </p:cNvSpPr>
          <p:nvPr>
            <p:ph type="title"/>
          </p:nvPr>
        </p:nvSpPr>
        <p:spPr>
          <a:xfrm>
            <a:off x="518906" y="1132241"/>
            <a:ext cx="4561106" cy="1207711"/>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Roboto Light"/>
              <a:buNone/>
            </a:pPr>
            <a:r>
              <a:rPr lang="en-GB"/>
              <a:t>Discipline-oriented pilots</a:t>
            </a:r>
            <a:endParaRPr/>
          </a:p>
        </p:txBody>
      </p:sp>
      <p:sp>
        <p:nvSpPr>
          <p:cNvPr id="263" name="Google Shape;263;p30"/>
          <p:cNvSpPr txBox="1">
            <a:spLocks noGrp="1"/>
          </p:cNvSpPr>
          <p:nvPr>
            <p:ph type="body" idx="1"/>
          </p:nvPr>
        </p:nvSpPr>
        <p:spPr>
          <a:xfrm>
            <a:off x="586888" y="2405810"/>
            <a:ext cx="4394400" cy="4211234"/>
          </a:xfrm>
          <a:prstGeom prst="rect">
            <a:avLst/>
          </a:prstGeom>
          <a:noFill/>
          <a:ln>
            <a:noFill/>
          </a:ln>
        </p:spPr>
        <p:txBody>
          <a:bodyPr spcFirstLastPara="1" wrap="square" lIns="91425" tIns="45700" rIns="91425" bIns="45700" anchor="t" anchorCtr="0">
            <a:normAutofit/>
          </a:bodyPr>
          <a:lstStyle/>
          <a:p>
            <a:pPr marL="457200" lvl="0" indent="-406400" algn="l" rtl="0">
              <a:lnSpc>
                <a:spcPct val="100000"/>
              </a:lnSpc>
              <a:spcBef>
                <a:spcPts val="1000"/>
              </a:spcBef>
              <a:spcAft>
                <a:spcPts val="0"/>
              </a:spcAft>
              <a:buClr>
                <a:schemeClr val="dk1"/>
              </a:buClr>
              <a:buSzPts val="2800"/>
              <a:buChar char="•"/>
            </a:pPr>
            <a:r>
              <a:rPr lang="en-GB" sz="2000"/>
              <a:t>Requirements and needs from disciplinary perspective</a:t>
            </a:r>
            <a:endParaRPr/>
          </a:p>
          <a:p>
            <a:pPr marL="457200" lvl="0" indent="-406400" algn="l" rtl="0">
              <a:lnSpc>
                <a:spcPct val="100000"/>
              </a:lnSpc>
              <a:spcBef>
                <a:spcPts val="1000"/>
              </a:spcBef>
              <a:spcAft>
                <a:spcPts val="0"/>
              </a:spcAft>
              <a:buClr>
                <a:schemeClr val="dk1"/>
              </a:buClr>
              <a:buSzPts val="2800"/>
              <a:buChar char="•"/>
            </a:pPr>
            <a:r>
              <a:rPr lang="en-GB" sz="2000"/>
              <a:t>Testing and validation</a:t>
            </a:r>
            <a:endParaRPr sz="2000"/>
          </a:p>
          <a:p>
            <a:pPr marL="457200" lvl="0" indent="-406400" algn="l" rtl="0">
              <a:lnSpc>
                <a:spcPct val="100000"/>
              </a:lnSpc>
              <a:spcBef>
                <a:spcPts val="1000"/>
              </a:spcBef>
              <a:spcAft>
                <a:spcPts val="0"/>
              </a:spcAft>
              <a:buClr>
                <a:schemeClr val="dk1"/>
              </a:buClr>
              <a:buSzPts val="2800"/>
              <a:buChar char="•"/>
            </a:pPr>
            <a:r>
              <a:rPr lang="en-GB" sz="2000"/>
              <a:t>Early adoption </a:t>
            </a:r>
            <a:endParaRPr/>
          </a:p>
          <a:p>
            <a:pPr marL="457200" lvl="0" indent="-406400" algn="l" rtl="0">
              <a:lnSpc>
                <a:spcPct val="100000"/>
              </a:lnSpc>
              <a:spcBef>
                <a:spcPts val="1000"/>
              </a:spcBef>
              <a:spcAft>
                <a:spcPts val="0"/>
              </a:spcAft>
              <a:buClr>
                <a:schemeClr val="dk1"/>
              </a:buClr>
              <a:buSzPts val="2800"/>
              <a:buChar char="•"/>
            </a:pPr>
            <a:r>
              <a:rPr lang="en-GB" sz="2000"/>
              <a:t>Support kit to endorse wider adoption of the project results </a:t>
            </a:r>
            <a:endParaRPr/>
          </a:p>
        </p:txBody>
      </p:sp>
      <p:pic>
        <p:nvPicPr>
          <p:cNvPr id="264" name="Google Shape;264;p30"/>
          <p:cNvPicPr preferRelativeResize="0"/>
          <p:nvPr/>
        </p:nvPicPr>
        <p:blipFill rotWithShape="1">
          <a:blip r:embed="rId4">
            <a:alphaModFix/>
          </a:blip>
          <a:srcRect/>
          <a:stretch/>
        </p:blipFill>
        <p:spPr>
          <a:xfrm>
            <a:off x="8497710" y="3206777"/>
            <a:ext cx="1532892" cy="595123"/>
          </a:xfrm>
          <a:prstGeom prst="rect">
            <a:avLst/>
          </a:prstGeom>
          <a:noFill/>
          <a:ln>
            <a:noFill/>
          </a:ln>
        </p:spPr>
      </p:pic>
      <p:pic>
        <p:nvPicPr>
          <p:cNvPr id="265" name="Google Shape;265;p30"/>
          <p:cNvPicPr preferRelativeResize="0"/>
          <p:nvPr/>
        </p:nvPicPr>
        <p:blipFill rotWithShape="1">
          <a:blip r:embed="rId5">
            <a:alphaModFix/>
          </a:blip>
          <a:srcRect/>
          <a:stretch/>
        </p:blipFill>
        <p:spPr>
          <a:xfrm>
            <a:off x="9736882" y="1943224"/>
            <a:ext cx="1586739" cy="569157"/>
          </a:xfrm>
          <a:prstGeom prst="rect">
            <a:avLst/>
          </a:prstGeom>
          <a:noFill/>
          <a:ln>
            <a:noFill/>
          </a:ln>
        </p:spPr>
      </p:pic>
      <p:pic>
        <p:nvPicPr>
          <p:cNvPr id="266" name="Google Shape;266;p30"/>
          <p:cNvPicPr preferRelativeResize="0"/>
          <p:nvPr/>
        </p:nvPicPr>
        <p:blipFill rotWithShape="1">
          <a:blip r:embed="rId6">
            <a:alphaModFix/>
          </a:blip>
          <a:srcRect/>
          <a:stretch/>
        </p:blipFill>
        <p:spPr>
          <a:xfrm>
            <a:off x="7894754" y="2405810"/>
            <a:ext cx="914294" cy="720920"/>
          </a:xfrm>
          <a:prstGeom prst="rect">
            <a:avLst/>
          </a:prstGeom>
          <a:noFill/>
          <a:ln>
            <a:noFill/>
          </a:ln>
        </p:spPr>
      </p:pic>
      <p:pic>
        <p:nvPicPr>
          <p:cNvPr id="267" name="Google Shape;267;p30"/>
          <p:cNvPicPr preferRelativeResize="0"/>
          <p:nvPr/>
        </p:nvPicPr>
        <p:blipFill rotWithShape="1">
          <a:blip r:embed="rId7">
            <a:alphaModFix/>
          </a:blip>
          <a:srcRect/>
          <a:stretch/>
        </p:blipFill>
        <p:spPr>
          <a:xfrm>
            <a:off x="8586276" y="3939136"/>
            <a:ext cx="729809" cy="729809"/>
          </a:xfrm>
          <a:prstGeom prst="rect">
            <a:avLst/>
          </a:prstGeom>
          <a:noFill/>
          <a:ln>
            <a:noFill/>
          </a:ln>
        </p:spPr>
      </p:pic>
      <p:pic>
        <p:nvPicPr>
          <p:cNvPr id="268" name="Google Shape;268;p30"/>
          <p:cNvPicPr preferRelativeResize="0"/>
          <p:nvPr/>
        </p:nvPicPr>
        <p:blipFill rotWithShape="1">
          <a:blip r:embed="rId8">
            <a:alphaModFix/>
          </a:blip>
          <a:srcRect/>
          <a:stretch/>
        </p:blipFill>
        <p:spPr>
          <a:xfrm>
            <a:off x="9799166" y="4845126"/>
            <a:ext cx="1524455" cy="810652"/>
          </a:xfrm>
          <a:prstGeom prst="rect">
            <a:avLst/>
          </a:prstGeom>
          <a:noFill/>
          <a:ln>
            <a:noFill/>
          </a:ln>
        </p:spPr>
      </p:pic>
      <p:pic>
        <p:nvPicPr>
          <p:cNvPr id="269" name="Google Shape;269;p30"/>
          <p:cNvPicPr preferRelativeResize="0"/>
          <p:nvPr/>
        </p:nvPicPr>
        <p:blipFill rotWithShape="1">
          <a:blip r:embed="rId9">
            <a:alphaModFix/>
          </a:blip>
          <a:srcRect/>
          <a:stretch/>
        </p:blipFill>
        <p:spPr>
          <a:xfrm>
            <a:off x="7923046" y="1034939"/>
            <a:ext cx="1750748" cy="601578"/>
          </a:xfrm>
          <a:prstGeom prst="rect">
            <a:avLst/>
          </a:prstGeom>
          <a:noFill/>
          <a:ln>
            <a:noFill/>
          </a:ln>
        </p:spPr>
      </p:pic>
      <p:pic>
        <p:nvPicPr>
          <p:cNvPr id="270" name="Google Shape;270;p30" descr="Earth globe: Americas with solid fill"/>
          <p:cNvPicPr preferRelativeResize="0"/>
          <p:nvPr/>
        </p:nvPicPr>
        <p:blipFill rotWithShape="1">
          <a:blip r:embed="rId10">
            <a:alphaModFix/>
          </a:blip>
          <a:srcRect/>
          <a:stretch/>
        </p:blipFill>
        <p:spPr>
          <a:xfrm>
            <a:off x="5483808" y="1811512"/>
            <a:ext cx="599886" cy="599886"/>
          </a:xfrm>
          <a:prstGeom prst="rect">
            <a:avLst/>
          </a:prstGeom>
          <a:noFill/>
          <a:ln>
            <a:noFill/>
          </a:ln>
        </p:spPr>
      </p:pic>
      <p:pic>
        <p:nvPicPr>
          <p:cNvPr id="271" name="Google Shape;271;p30" descr="Atom with solid fill"/>
          <p:cNvPicPr preferRelativeResize="0"/>
          <p:nvPr/>
        </p:nvPicPr>
        <p:blipFill rotWithShape="1">
          <a:blip r:embed="rId11">
            <a:alphaModFix/>
          </a:blip>
          <a:srcRect/>
          <a:stretch/>
        </p:blipFill>
        <p:spPr>
          <a:xfrm>
            <a:off x="5461408" y="3880862"/>
            <a:ext cx="651778" cy="651778"/>
          </a:xfrm>
          <a:prstGeom prst="rect">
            <a:avLst/>
          </a:prstGeom>
          <a:noFill/>
          <a:ln>
            <a:noFill/>
          </a:ln>
        </p:spPr>
      </p:pic>
      <p:pic>
        <p:nvPicPr>
          <p:cNvPr id="272" name="Google Shape;272;p30" descr="DNA with solid fill"/>
          <p:cNvPicPr preferRelativeResize="0"/>
          <p:nvPr/>
        </p:nvPicPr>
        <p:blipFill rotWithShape="1">
          <a:blip r:embed="rId12">
            <a:alphaModFix/>
          </a:blip>
          <a:srcRect/>
          <a:stretch/>
        </p:blipFill>
        <p:spPr>
          <a:xfrm>
            <a:off x="5457862" y="4621503"/>
            <a:ext cx="651778" cy="651778"/>
          </a:xfrm>
          <a:prstGeom prst="rect">
            <a:avLst/>
          </a:prstGeom>
          <a:noFill/>
          <a:ln>
            <a:noFill/>
          </a:ln>
        </p:spPr>
      </p:pic>
      <p:pic>
        <p:nvPicPr>
          <p:cNvPr id="273" name="Google Shape;273;p30" descr="Table setting with solid fill"/>
          <p:cNvPicPr preferRelativeResize="0"/>
          <p:nvPr/>
        </p:nvPicPr>
        <p:blipFill rotWithShape="1">
          <a:blip r:embed="rId13">
            <a:alphaModFix/>
          </a:blip>
          <a:srcRect/>
          <a:stretch/>
        </p:blipFill>
        <p:spPr>
          <a:xfrm>
            <a:off x="5461408" y="2488443"/>
            <a:ext cx="651778" cy="651778"/>
          </a:xfrm>
          <a:prstGeom prst="rect">
            <a:avLst/>
          </a:prstGeom>
          <a:noFill/>
          <a:ln>
            <a:noFill/>
          </a:ln>
        </p:spPr>
      </p:pic>
      <p:pic>
        <p:nvPicPr>
          <p:cNvPr id="274" name="Google Shape;274;p30" descr="Chat with solid fill"/>
          <p:cNvPicPr preferRelativeResize="0"/>
          <p:nvPr/>
        </p:nvPicPr>
        <p:blipFill rotWithShape="1">
          <a:blip r:embed="rId14">
            <a:alphaModFix/>
          </a:blip>
          <a:srcRect/>
          <a:stretch/>
        </p:blipFill>
        <p:spPr>
          <a:xfrm>
            <a:off x="5499766" y="5379282"/>
            <a:ext cx="651778" cy="651778"/>
          </a:xfrm>
          <a:prstGeom prst="rect">
            <a:avLst/>
          </a:prstGeom>
          <a:noFill/>
          <a:ln>
            <a:noFill/>
          </a:ln>
        </p:spPr>
      </p:pic>
      <p:pic>
        <p:nvPicPr>
          <p:cNvPr id="275" name="Google Shape;275;p30" descr="Users with solid fill"/>
          <p:cNvPicPr preferRelativeResize="0"/>
          <p:nvPr/>
        </p:nvPicPr>
        <p:blipFill rotWithShape="1">
          <a:blip r:embed="rId15">
            <a:alphaModFix/>
          </a:blip>
          <a:srcRect/>
          <a:stretch/>
        </p:blipFill>
        <p:spPr>
          <a:xfrm>
            <a:off x="5504626" y="1064423"/>
            <a:ext cx="651778" cy="651778"/>
          </a:xfrm>
          <a:prstGeom prst="rect">
            <a:avLst/>
          </a:prstGeom>
          <a:noFill/>
          <a:ln>
            <a:noFill/>
          </a:ln>
        </p:spPr>
      </p:pic>
      <p:pic>
        <p:nvPicPr>
          <p:cNvPr id="276" name="Google Shape;276;p30" descr="Fog with solid fill"/>
          <p:cNvPicPr preferRelativeResize="0"/>
          <p:nvPr/>
        </p:nvPicPr>
        <p:blipFill rotWithShape="1">
          <a:blip r:embed="rId16">
            <a:alphaModFix/>
          </a:blip>
          <a:srcRect/>
          <a:stretch/>
        </p:blipFill>
        <p:spPr>
          <a:xfrm>
            <a:off x="5461408" y="3140221"/>
            <a:ext cx="651778" cy="651778"/>
          </a:xfrm>
          <a:prstGeom prst="rect">
            <a:avLst/>
          </a:prstGeom>
          <a:noFill/>
          <a:ln>
            <a:noFill/>
          </a:ln>
        </p:spPr>
      </p:pic>
      <p:sp>
        <p:nvSpPr>
          <p:cNvPr id="277" name="Google Shape;277;p30"/>
          <p:cNvSpPr txBox="1"/>
          <p:nvPr/>
        </p:nvSpPr>
        <p:spPr>
          <a:xfrm>
            <a:off x="6173550" y="3309627"/>
            <a:ext cx="232416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Climate Simulations </a:t>
            </a:r>
            <a:endParaRPr sz="1400" b="0" i="0" u="none" strike="noStrike" cap="none">
              <a:solidFill>
                <a:srgbClr val="000000"/>
              </a:solidFill>
              <a:latin typeface="Arial"/>
              <a:ea typeface="Arial"/>
              <a:cs typeface="Arial"/>
              <a:sym typeface="Arial"/>
            </a:endParaRPr>
          </a:p>
        </p:txBody>
      </p:sp>
      <p:sp>
        <p:nvSpPr>
          <p:cNvPr id="278" name="Google Shape;278;p30"/>
          <p:cNvSpPr txBox="1"/>
          <p:nvPr/>
        </p:nvSpPr>
        <p:spPr>
          <a:xfrm>
            <a:off x="6151544" y="1873319"/>
            <a:ext cx="358135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Earth &amp; Environmental Sciences </a:t>
            </a:r>
            <a:endParaRPr sz="1400" b="0" i="0" u="none" strike="noStrike" cap="none">
              <a:solidFill>
                <a:srgbClr val="000000"/>
              </a:solidFill>
              <a:latin typeface="Arial"/>
              <a:ea typeface="Arial"/>
              <a:cs typeface="Arial"/>
              <a:sym typeface="Arial"/>
            </a:endParaRPr>
          </a:p>
        </p:txBody>
      </p:sp>
      <p:sp>
        <p:nvSpPr>
          <p:cNvPr id="279" name="Google Shape;279;p30"/>
          <p:cNvSpPr txBox="1"/>
          <p:nvPr/>
        </p:nvSpPr>
        <p:spPr>
          <a:xfrm>
            <a:off x="6173550" y="2583070"/>
            <a:ext cx="1965077"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Food Sciences</a:t>
            </a:r>
            <a:endParaRPr sz="1400" b="0" i="0" u="none" strike="noStrike" cap="none">
              <a:solidFill>
                <a:srgbClr val="000000"/>
              </a:solidFill>
              <a:latin typeface="Arial"/>
              <a:ea typeface="Arial"/>
              <a:cs typeface="Arial"/>
              <a:sym typeface="Arial"/>
            </a:endParaRPr>
          </a:p>
        </p:txBody>
      </p:sp>
      <p:sp>
        <p:nvSpPr>
          <p:cNvPr id="280" name="Google Shape;280;p30"/>
          <p:cNvSpPr txBox="1"/>
          <p:nvPr/>
        </p:nvSpPr>
        <p:spPr>
          <a:xfrm>
            <a:off x="6198851" y="4034773"/>
            <a:ext cx="2324160"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High-Energy Physics</a:t>
            </a:r>
            <a:endParaRPr sz="1800" b="0" i="0" u="none" strike="noStrike" cap="none">
              <a:solidFill>
                <a:srgbClr val="000000"/>
              </a:solidFill>
              <a:latin typeface="Arial"/>
              <a:ea typeface="Arial"/>
              <a:cs typeface="Arial"/>
              <a:sym typeface="Arial"/>
            </a:endParaRPr>
          </a:p>
        </p:txBody>
      </p:sp>
      <p:sp>
        <p:nvSpPr>
          <p:cNvPr id="281" name="Google Shape;281;p30"/>
          <p:cNvSpPr txBox="1"/>
          <p:nvPr/>
        </p:nvSpPr>
        <p:spPr>
          <a:xfrm>
            <a:off x="6151544" y="4786091"/>
            <a:ext cx="351023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Life Sciences and Bioinformatics </a:t>
            </a:r>
            <a:endParaRPr sz="1400" b="0" i="0" u="none" strike="noStrike" cap="none">
              <a:solidFill>
                <a:srgbClr val="000000"/>
              </a:solidFill>
              <a:latin typeface="Arial"/>
              <a:ea typeface="Arial"/>
              <a:cs typeface="Arial"/>
              <a:sym typeface="Arial"/>
            </a:endParaRPr>
          </a:p>
        </p:txBody>
      </p:sp>
      <p:sp>
        <p:nvSpPr>
          <p:cNvPr id="282" name="Google Shape;282;p30"/>
          <p:cNvSpPr txBox="1"/>
          <p:nvPr/>
        </p:nvSpPr>
        <p:spPr>
          <a:xfrm>
            <a:off x="6202198" y="5520505"/>
            <a:ext cx="1559968"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Linguistics</a:t>
            </a:r>
            <a:endParaRPr sz="1800" b="0" i="0" u="none" strike="noStrike" cap="none">
              <a:solidFill>
                <a:srgbClr val="000000"/>
              </a:solidFill>
              <a:latin typeface="Arial"/>
              <a:ea typeface="Arial"/>
              <a:cs typeface="Arial"/>
              <a:sym typeface="Arial"/>
            </a:endParaRPr>
          </a:p>
        </p:txBody>
      </p:sp>
      <p:sp>
        <p:nvSpPr>
          <p:cNvPr id="283" name="Google Shape;283;p30"/>
          <p:cNvSpPr txBox="1"/>
          <p:nvPr/>
        </p:nvSpPr>
        <p:spPr>
          <a:xfrm>
            <a:off x="6173550" y="1132241"/>
            <a:ext cx="188463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Social Sciences</a:t>
            </a:r>
            <a:endParaRPr sz="1400" b="0" i="0" u="none" strike="noStrike" cap="none">
              <a:solidFill>
                <a:srgbClr val="000000"/>
              </a:solidFill>
              <a:latin typeface="Arial"/>
              <a:ea typeface="Arial"/>
              <a:cs typeface="Arial"/>
              <a:sym typeface="Arial"/>
            </a:endParaRPr>
          </a:p>
        </p:txBody>
      </p:sp>
      <p:pic>
        <p:nvPicPr>
          <p:cNvPr id="284" name="Google Shape;284;p30"/>
          <p:cNvPicPr preferRelativeResize="0"/>
          <p:nvPr/>
        </p:nvPicPr>
        <p:blipFill rotWithShape="1">
          <a:blip r:embed="rId17">
            <a:alphaModFix/>
          </a:blip>
          <a:srcRect/>
          <a:stretch/>
        </p:blipFill>
        <p:spPr>
          <a:xfrm>
            <a:off x="7631261" y="5324236"/>
            <a:ext cx="997649" cy="99764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sp>
        <p:nvSpPr>
          <p:cNvPr id="289" name="Google Shape;289;p31"/>
          <p:cNvSpPr txBox="1">
            <a:spLocks noGrp="1"/>
          </p:cNvSpPr>
          <p:nvPr>
            <p:ph type="title"/>
          </p:nvPr>
        </p:nvSpPr>
        <p:spPr>
          <a:xfrm>
            <a:off x="702884" y="975303"/>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WP3 Expected Results</a:t>
            </a:r>
            <a:endParaRPr/>
          </a:p>
        </p:txBody>
      </p:sp>
      <p:sp>
        <p:nvSpPr>
          <p:cNvPr id="290" name="Google Shape;290;p31"/>
          <p:cNvSpPr txBox="1"/>
          <p:nvPr/>
        </p:nvSpPr>
        <p:spPr>
          <a:xfrm>
            <a:off x="676940" y="1690693"/>
            <a:ext cx="11170529" cy="4433280"/>
          </a:xfrm>
          <a:prstGeom prst="rect">
            <a:avLst/>
          </a:prstGeom>
          <a:noFill/>
          <a:ln>
            <a:noFill/>
          </a:ln>
        </p:spPr>
        <p:txBody>
          <a:bodyPr spcFirstLastPara="1" wrap="square" lIns="121900" tIns="121900" rIns="121900" bIns="121900" anchor="t" anchorCtr="0">
            <a:normAutofit/>
          </a:bodyPr>
          <a:lstStyle/>
          <a:p>
            <a:pPr marL="0" marR="0" lvl="0" indent="0" algn="l" rtl="0">
              <a:lnSpc>
                <a:spcPct val="100000"/>
              </a:lnSpc>
              <a:spcBef>
                <a:spcPts val="0"/>
              </a:spcBef>
              <a:spcAft>
                <a:spcPts val="0"/>
              </a:spcAft>
              <a:buClr>
                <a:srgbClr val="000000"/>
              </a:buClr>
              <a:buSzPts val="1800"/>
              <a:buFont typeface="Arial"/>
              <a:buNone/>
            </a:pPr>
            <a:r>
              <a:rPr lang="en-GB" sz="1800" b="0" i="0" u="none" strike="noStrike" cap="none">
                <a:solidFill>
                  <a:srgbClr val="000000"/>
                </a:solidFill>
                <a:latin typeface="Arial"/>
                <a:ea typeface="Arial"/>
                <a:cs typeface="Arial"/>
                <a:sym typeface="Arial"/>
              </a:rPr>
              <a:t>Ensure that the project outcomes are adopted by the involved disciplines and digital object-type communities:</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graphicFrame>
        <p:nvGraphicFramePr>
          <p:cNvPr id="291" name="Google Shape;291;p31"/>
          <p:cNvGraphicFramePr/>
          <p:nvPr/>
        </p:nvGraphicFramePr>
        <p:xfrm>
          <a:off x="769088" y="2601165"/>
          <a:ext cx="3000000" cy="3000000"/>
        </p:xfrm>
        <a:graphic>
          <a:graphicData uri="http://schemas.openxmlformats.org/drawingml/2006/table">
            <a:tbl>
              <a:tblPr firstRow="1" bandRow="1">
                <a:noFill/>
                <a:tableStyleId>{98A2EF15-9F33-4259-B390-D8F1F46B3AF0}</a:tableStyleId>
              </a:tblPr>
              <a:tblGrid>
                <a:gridCol w="2652675">
                  <a:extLst>
                    <a:ext uri="{9D8B030D-6E8A-4147-A177-3AD203B41FA5}">
                      <a16:colId xmlns:a16="http://schemas.microsoft.com/office/drawing/2014/main" val="20000"/>
                    </a:ext>
                  </a:extLst>
                </a:gridCol>
                <a:gridCol w="4997475">
                  <a:extLst>
                    <a:ext uri="{9D8B030D-6E8A-4147-A177-3AD203B41FA5}">
                      <a16:colId xmlns:a16="http://schemas.microsoft.com/office/drawing/2014/main" val="20001"/>
                    </a:ext>
                  </a:extLst>
                </a:gridCol>
                <a:gridCol w="3003675">
                  <a:extLst>
                    <a:ext uri="{9D8B030D-6E8A-4147-A177-3AD203B41FA5}">
                      <a16:colId xmlns:a16="http://schemas.microsoft.com/office/drawing/2014/main" val="20002"/>
                    </a:ext>
                  </a:extLst>
                </a:gridCol>
              </a:tblGrid>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Project Objective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Outcome</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b="1" u="none" strike="noStrike" cap="none"/>
                        <a:t>Role of WP3</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0"/>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1. Establish Framework</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chemeClr val="dk1"/>
                        </a:buClr>
                        <a:buSzPts val="1500"/>
                        <a:buFont typeface="Arial"/>
                        <a:buNone/>
                      </a:pPr>
                      <a:r>
                        <a:rPr lang="en-GB" sz="1400" u="none" strike="noStrike" cap="none">
                          <a:solidFill>
                            <a:schemeClr val="dk1"/>
                          </a:solidFill>
                        </a:rPr>
                        <a:t>a. Framework to identify data candidates for LTP</a:t>
                      </a:r>
                      <a:endParaRPr sz="1400" u="none" strike="noStrike" cap="none"/>
                    </a:p>
                    <a:p>
                      <a:pPr marL="0" marR="0" lvl="0" indent="0" algn="l" rtl="0">
                        <a:lnSpc>
                          <a:spcPct val="100000"/>
                        </a:lnSpc>
                        <a:spcBef>
                          <a:spcPts val="0"/>
                        </a:spcBef>
                        <a:spcAft>
                          <a:spcPts val="0"/>
                        </a:spcAft>
                        <a:buClr>
                          <a:schemeClr val="dk1"/>
                        </a:buClr>
                        <a:buSzPts val="1500"/>
                        <a:buFont typeface="Arial"/>
                        <a:buNone/>
                      </a:pPr>
                      <a:r>
                        <a:rPr lang="en-GB" sz="1400" u="none" strike="noStrike" cap="none">
                          <a:solidFill>
                            <a:schemeClr val="dk1"/>
                          </a:solidFill>
                        </a:rPr>
                        <a:t>b. Model for re-appraisal of data</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c. Set of practices and standards to support LTP strategies</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rowSpan="2">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Ensure the framework and tools support needs and requirements from disciplines and digital object type communities</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2. Provide tools</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Reference implementations and APIs for three groups of operational services</a:t>
                      </a: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vMerge="1">
                  <a:txBody>
                    <a:bodyPr/>
                    <a:lstStyle/>
                    <a:p>
                      <a:endParaRPr lang="en-US"/>
                    </a:p>
                  </a:txBody>
                  <a:tcPr/>
                </a:tc>
                <a:extLst>
                  <a:ext uri="{0D108BD9-81ED-4DB2-BD59-A6C34878D82A}">
                    <a16:rowId xmlns:a16="http://schemas.microsoft.com/office/drawing/2014/main" val="10002"/>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3. Promote adoption</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Support-kit targeted to discipline and data type-oriented communities</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Develop support-kit</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370850">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4. Boost data curation and quality</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a. Expert curation network is established.</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b. Best practices are disseminated in EOSC.</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c. Two curation schools are organised.</a:t>
                      </a:r>
                      <a:endParaRPr sz="1400" u="none" strike="noStrike" cap="none"/>
                    </a:p>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d. Collaboration is established with related projects.</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400"/>
                        <a:buFont typeface="Arial"/>
                        <a:buNone/>
                      </a:pPr>
                      <a:r>
                        <a:rPr lang="en-GB" sz="1400" u="none" strike="noStrike" cap="none">
                          <a:solidFill>
                            <a:schemeClr val="dk1"/>
                          </a:solidFill>
                        </a:rPr>
                        <a:t>Ensure representation of disciplines and digital object type communities</a:t>
                      </a:r>
                      <a:endParaRPr sz="1400" u="none" strike="noStrike" cap="none"/>
                    </a:p>
                    <a:p>
                      <a:pPr marL="0" marR="0" lvl="0" indent="0" algn="l" rtl="0">
                        <a:lnSpc>
                          <a:spcPct val="100000"/>
                        </a:lnSpc>
                        <a:spcBef>
                          <a:spcPts val="0"/>
                        </a:spcBef>
                        <a:spcAft>
                          <a:spcPts val="0"/>
                        </a:spcAft>
                        <a:buClr>
                          <a:srgbClr val="000000"/>
                        </a:buClr>
                        <a:buSzPts val="1400"/>
                        <a:buFont typeface="Arial"/>
                        <a:buNone/>
                      </a:pPr>
                      <a:endParaRPr sz="1400" u="none" strike="noStrike" cap="none"/>
                    </a:p>
                  </a:txBody>
                  <a:tcPr marL="91450" marR="91450" marT="45725" marB="45725">
                    <a:lnL w="12700" cap="flat" cmpd="sng">
                      <a:solidFill>
                        <a:schemeClr val="dk1"/>
                      </a:solidFill>
                      <a:prstDash val="solid"/>
                      <a:round/>
                      <a:headEnd type="none" w="sm" len="sm"/>
                      <a:tailEnd type="none" w="sm" len="sm"/>
                    </a:lnL>
                    <a:lnR w="12700" cap="flat" cmpd="sng">
                      <a:solidFill>
                        <a:schemeClr val="dk1"/>
                      </a:solidFill>
                      <a:prstDash val="solid"/>
                      <a:round/>
                      <a:headEnd type="none" w="sm" len="sm"/>
                      <a:tailEnd type="none" w="sm" len="sm"/>
                    </a:lnR>
                    <a:lnT w="12700" cap="flat" cmpd="sng">
                      <a:solidFill>
                        <a:schemeClr val="dk1"/>
                      </a:solidFill>
                      <a:prstDash val="solid"/>
                      <a:round/>
                      <a:headEnd type="none" w="sm" len="sm"/>
                      <a:tailEnd type="none" w="sm" len="sm"/>
                    </a:lnT>
                    <a:lnB w="12700"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
        <p:nvSpPr>
          <p:cNvPr id="292" name="Google Shape;292;p31"/>
          <p:cNvSpPr/>
          <p:nvPr/>
        </p:nvSpPr>
        <p:spPr>
          <a:xfrm>
            <a:off x="8229600" y="2406083"/>
            <a:ext cx="1722474" cy="715390"/>
          </a:xfrm>
          <a:prstGeom prst="ellipse">
            <a:avLst/>
          </a:prstGeom>
          <a:noFill/>
          <a:ln w="19050" cap="flat" cmpd="sng">
            <a:solidFill>
              <a:srgbClr val="FF0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p32"/>
          <p:cNvSpPr txBox="1">
            <a:spLocks noGrp="1"/>
          </p:cNvSpPr>
          <p:nvPr>
            <p:ph type="title"/>
          </p:nvPr>
        </p:nvSpPr>
        <p:spPr>
          <a:xfrm>
            <a:off x="664897" y="1140289"/>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WP4 Expert &amp; Community Engagement</a:t>
            </a:r>
            <a:endParaRPr/>
          </a:p>
        </p:txBody>
      </p:sp>
      <p:grpSp>
        <p:nvGrpSpPr>
          <p:cNvPr id="298" name="Google Shape;298;p32"/>
          <p:cNvGrpSpPr/>
          <p:nvPr/>
        </p:nvGrpSpPr>
        <p:grpSpPr>
          <a:xfrm>
            <a:off x="664897" y="2403349"/>
            <a:ext cx="10883724" cy="3709591"/>
            <a:chOff x="0" y="1540"/>
            <a:chExt cx="10883724" cy="3709591"/>
          </a:xfrm>
        </p:grpSpPr>
        <p:sp>
          <p:nvSpPr>
            <p:cNvPr id="299" name="Google Shape;299;p32"/>
            <p:cNvSpPr/>
            <p:nvPr/>
          </p:nvSpPr>
          <p:spPr>
            <a:xfrm>
              <a:off x="0" y="1540"/>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0" name="Google Shape;300;p32"/>
            <p:cNvSpPr/>
            <p:nvPr/>
          </p:nvSpPr>
          <p:spPr>
            <a:xfrm>
              <a:off x="236242" y="177258"/>
              <a:ext cx="429531" cy="429531"/>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1" name="Google Shape;301;p32"/>
            <p:cNvSpPr/>
            <p:nvPr/>
          </p:nvSpPr>
          <p:spPr>
            <a:xfrm>
              <a:off x="902016" y="1540"/>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2"/>
            <p:cNvSpPr txBox="1"/>
            <p:nvPr/>
          </p:nvSpPr>
          <p:spPr>
            <a:xfrm>
              <a:off x="902016" y="1540"/>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Support the other WPs in effectively engaging with communities and experts</a:t>
              </a:r>
              <a:endParaRPr sz="1600" b="1" i="0" u="none" strike="noStrike" cap="none">
                <a:solidFill>
                  <a:schemeClr val="dk1"/>
                </a:solidFill>
                <a:latin typeface="Calibri"/>
                <a:ea typeface="Calibri"/>
                <a:cs typeface="Calibri"/>
                <a:sym typeface="Calibri"/>
              </a:endParaRPr>
            </a:p>
          </p:txBody>
        </p:sp>
        <p:sp>
          <p:nvSpPr>
            <p:cNvPr id="303" name="Google Shape;303;p32"/>
            <p:cNvSpPr/>
            <p:nvPr/>
          </p:nvSpPr>
          <p:spPr>
            <a:xfrm>
              <a:off x="0" y="977749"/>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4" name="Google Shape;304;p32"/>
            <p:cNvSpPr/>
            <p:nvPr/>
          </p:nvSpPr>
          <p:spPr>
            <a:xfrm>
              <a:off x="236242" y="1153466"/>
              <a:ext cx="429531" cy="42953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2"/>
            <p:cNvSpPr/>
            <p:nvPr/>
          </p:nvSpPr>
          <p:spPr>
            <a:xfrm>
              <a:off x="902016" y="977749"/>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6" name="Google Shape;306;p32"/>
            <p:cNvSpPr txBox="1"/>
            <p:nvPr/>
          </p:nvSpPr>
          <p:spPr>
            <a:xfrm>
              <a:off x="902016" y="977749"/>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Gather input and feedback during the development, testing and validation cycles</a:t>
              </a:r>
              <a:endParaRPr sz="1600" b="0" i="0" u="none" strike="noStrike" cap="none">
                <a:solidFill>
                  <a:schemeClr val="dk1"/>
                </a:solidFill>
                <a:latin typeface="Calibri"/>
                <a:ea typeface="Calibri"/>
                <a:cs typeface="Calibri"/>
                <a:sym typeface="Calibri"/>
              </a:endParaRPr>
            </a:p>
          </p:txBody>
        </p:sp>
        <p:sp>
          <p:nvSpPr>
            <p:cNvPr id="307" name="Google Shape;307;p32"/>
            <p:cNvSpPr/>
            <p:nvPr/>
          </p:nvSpPr>
          <p:spPr>
            <a:xfrm>
              <a:off x="0" y="1953957"/>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8" name="Google Shape;308;p32"/>
            <p:cNvSpPr/>
            <p:nvPr/>
          </p:nvSpPr>
          <p:spPr>
            <a:xfrm>
              <a:off x="236242" y="2129674"/>
              <a:ext cx="429531" cy="429531"/>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9" name="Google Shape;309;p32"/>
            <p:cNvSpPr/>
            <p:nvPr/>
          </p:nvSpPr>
          <p:spPr>
            <a:xfrm>
              <a:off x="902016" y="1953957"/>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0" name="Google Shape;310;p32"/>
            <p:cNvSpPr txBox="1"/>
            <p:nvPr/>
          </p:nvSpPr>
          <p:spPr>
            <a:xfrm>
              <a:off x="902016" y="1953957"/>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Increase awareness, knowledge and uptake of long-term preservation actions and processes in the EOSC ecosystem</a:t>
              </a:r>
              <a:endParaRPr sz="1600" b="0" i="0" u="none" strike="noStrike" cap="none">
                <a:solidFill>
                  <a:schemeClr val="dk1"/>
                </a:solidFill>
                <a:latin typeface="Calibri"/>
                <a:ea typeface="Calibri"/>
                <a:cs typeface="Calibri"/>
                <a:sym typeface="Calibri"/>
              </a:endParaRPr>
            </a:p>
          </p:txBody>
        </p:sp>
        <p:sp>
          <p:nvSpPr>
            <p:cNvPr id="311" name="Google Shape;311;p32"/>
            <p:cNvSpPr/>
            <p:nvPr/>
          </p:nvSpPr>
          <p:spPr>
            <a:xfrm>
              <a:off x="0" y="2930165"/>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2" name="Google Shape;312;p32"/>
            <p:cNvSpPr/>
            <p:nvPr/>
          </p:nvSpPr>
          <p:spPr>
            <a:xfrm>
              <a:off x="236242" y="3105883"/>
              <a:ext cx="429531" cy="429531"/>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3" name="Google Shape;313;p32"/>
            <p:cNvSpPr/>
            <p:nvPr/>
          </p:nvSpPr>
          <p:spPr>
            <a:xfrm>
              <a:off x="902016" y="2930165"/>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4" name="Google Shape;314;p32"/>
            <p:cNvSpPr txBox="1"/>
            <p:nvPr/>
          </p:nvSpPr>
          <p:spPr>
            <a:xfrm>
              <a:off x="902016" y="2930165"/>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Identify and consolidate a network of service providers</a:t>
              </a:r>
              <a:endParaRPr sz="1400" b="0" i="0" u="none" strike="noStrike" cap="none">
                <a:solidFill>
                  <a:srgbClr val="000000"/>
                </a:solidFill>
                <a:latin typeface="Arial"/>
                <a:ea typeface="Arial"/>
                <a:cs typeface="Arial"/>
                <a:sym typeface="Arial"/>
              </a:endParaRPr>
            </a:p>
          </p:txBody>
        </p:sp>
      </p:gr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33"/>
          <p:cNvSpPr/>
          <p:nvPr/>
        </p:nvSpPr>
        <p:spPr>
          <a:xfrm>
            <a:off x="4484471" y="2934071"/>
            <a:ext cx="3607500" cy="1576800"/>
          </a:xfrm>
          <a:prstGeom prst="roundRect">
            <a:avLst>
              <a:gd name="adj" fmla="val 16667"/>
            </a:avLst>
          </a:prstGeom>
          <a:solidFill>
            <a:srgbClr val="008691"/>
          </a:solidFill>
          <a:ln w="19050" cap="flat" cmpd="sng">
            <a:solidFill>
              <a:srgbClr val="00869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3200" b="1" i="0" u="none" strike="noStrike" cap="none">
                <a:solidFill>
                  <a:srgbClr val="FFFFFF"/>
                </a:solidFill>
                <a:latin typeface="Arial"/>
                <a:ea typeface="Arial"/>
                <a:cs typeface="Arial"/>
                <a:sym typeface="Arial"/>
              </a:rPr>
              <a:t>EOSC EDEN </a:t>
            </a:r>
            <a:endParaRPr/>
          </a:p>
          <a:p>
            <a:pPr marL="0" marR="0" lvl="0" indent="0" algn="ctr" rtl="0">
              <a:spcBef>
                <a:spcPts val="0"/>
              </a:spcBef>
              <a:spcAft>
                <a:spcPts val="0"/>
              </a:spcAft>
              <a:buNone/>
            </a:pPr>
            <a:r>
              <a:rPr lang="en-GB" sz="2000" b="1" i="0" u="none" strike="noStrike" cap="none">
                <a:solidFill>
                  <a:srgbClr val="FFFFFF"/>
                </a:solidFill>
                <a:latin typeface="Arial"/>
                <a:ea typeface="Arial"/>
                <a:cs typeface="Arial"/>
                <a:sym typeface="Arial"/>
              </a:rPr>
              <a:t>Key Stakeholders</a:t>
            </a:r>
            <a:endParaRPr sz="2000" b="1" i="0" u="none" strike="noStrike" cap="none">
              <a:solidFill>
                <a:srgbClr val="FFFFFF"/>
              </a:solidFill>
              <a:latin typeface="Arial"/>
              <a:ea typeface="Arial"/>
              <a:cs typeface="Arial"/>
              <a:sym typeface="Arial"/>
            </a:endParaRPr>
          </a:p>
        </p:txBody>
      </p:sp>
      <p:pic>
        <p:nvPicPr>
          <p:cNvPr id="320" name="Google Shape;320;p33" descr="Greek Temple outline"/>
          <p:cNvPicPr preferRelativeResize="0"/>
          <p:nvPr/>
        </p:nvPicPr>
        <p:blipFill rotWithShape="1">
          <a:blip r:embed="rId3">
            <a:alphaModFix/>
          </a:blip>
          <a:srcRect/>
          <a:stretch/>
        </p:blipFill>
        <p:spPr>
          <a:xfrm>
            <a:off x="4883223" y="5140264"/>
            <a:ext cx="725604" cy="725604"/>
          </a:xfrm>
          <a:prstGeom prst="rect">
            <a:avLst/>
          </a:prstGeom>
          <a:noFill/>
          <a:ln>
            <a:noFill/>
          </a:ln>
        </p:spPr>
      </p:pic>
      <p:pic>
        <p:nvPicPr>
          <p:cNvPr id="321" name="Google Shape;321;p33" descr="Globe outline"/>
          <p:cNvPicPr preferRelativeResize="0"/>
          <p:nvPr/>
        </p:nvPicPr>
        <p:blipFill rotWithShape="1">
          <a:blip r:embed="rId4">
            <a:alphaModFix/>
          </a:blip>
          <a:srcRect/>
          <a:stretch/>
        </p:blipFill>
        <p:spPr>
          <a:xfrm>
            <a:off x="9404938" y="1545122"/>
            <a:ext cx="725604" cy="725604"/>
          </a:xfrm>
          <a:prstGeom prst="rect">
            <a:avLst/>
          </a:prstGeom>
          <a:noFill/>
          <a:ln>
            <a:noFill/>
          </a:ln>
        </p:spPr>
      </p:pic>
      <p:pic>
        <p:nvPicPr>
          <p:cNvPr id="322" name="Google Shape;322;p33" descr="Server outline"/>
          <p:cNvPicPr preferRelativeResize="0"/>
          <p:nvPr/>
        </p:nvPicPr>
        <p:blipFill rotWithShape="1">
          <a:blip r:embed="rId5">
            <a:alphaModFix/>
          </a:blip>
          <a:srcRect/>
          <a:stretch/>
        </p:blipFill>
        <p:spPr>
          <a:xfrm>
            <a:off x="6793806" y="5150691"/>
            <a:ext cx="725604" cy="725604"/>
          </a:xfrm>
          <a:prstGeom prst="rect">
            <a:avLst/>
          </a:prstGeom>
          <a:noFill/>
          <a:ln>
            <a:noFill/>
          </a:ln>
        </p:spPr>
      </p:pic>
      <p:pic>
        <p:nvPicPr>
          <p:cNvPr id="323" name="Google Shape;323;p33" descr="Database outline"/>
          <p:cNvPicPr preferRelativeResize="0"/>
          <p:nvPr/>
        </p:nvPicPr>
        <p:blipFill rotWithShape="1">
          <a:blip r:embed="rId6">
            <a:alphaModFix/>
          </a:blip>
          <a:srcRect/>
          <a:stretch/>
        </p:blipFill>
        <p:spPr>
          <a:xfrm>
            <a:off x="7729286" y="649001"/>
            <a:ext cx="725604" cy="725604"/>
          </a:xfrm>
          <a:prstGeom prst="rect">
            <a:avLst/>
          </a:prstGeom>
          <a:noFill/>
          <a:ln>
            <a:noFill/>
          </a:ln>
        </p:spPr>
      </p:pic>
      <p:pic>
        <p:nvPicPr>
          <p:cNvPr id="324" name="Google Shape;324;p33" descr="Internet outline"/>
          <p:cNvPicPr preferRelativeResize="0"/>
          <p:nvPr/>
        </p:nvPicPr>
        <p:blipFill rotWithShape="1">
          <a:blip r:embed="rId7">
            <a:alphaModFix/>
          </a:blip>
          <a:srcRect/>
          <a:stretch/>
        </p:blipFill>
        <p:spPr>
          <a:xfrm>
            <a:off x="3073319" y="4594268"/>
            <a:ext cx="725604" cy="725604"/>
          </a:xfrm>
          <a:prstGeom prst="rect">
            <a:avLst/>
          </a:prstGeom>
          <a:noFill/>
          <a:ln>
            <a:noFill/>
          </a:ln>
        </p:spPr>
      </p:pic>
      <p:pic>
        <p:nvPicPr>
          <p:cNvPr id="325" name="Google Shape;325;p33" descr="Internet Of Things outline"/>
          <p:cNvPicPr preferRelativeResize="0"/>
          <p:nvPr/>
        </p:nvPicPr>
        <p:blipFill rotWithShape="1">
          <a:blip r:embed="rId8">
            <a:alphaModFix/>
          </a:blip>
          <a:srcRect/>
          <a:stretch/>
        </p:blipFill>
        <p:spPr>
          <a:xfrm>
            <a:off x="5627557" y="263916"/>
            <a:ext cx="725604" cy="725604"/>
          </a:xfrm>
          <a:prstGeom prst="rect">
            <a:avLst/>
          </a:prstGeom>
          <a:noFill/>
          <a:ln>
            <a:noFill/>
          </a:ln>
        </p:spPr>
      </p:pic>
      <p:pic>
        <p:nvPicPr>
          <p:cNvPr id="326" name="Google Shape;326;p33" descr="Books on shelf outline"/>
          <p:cNvPicPr preferRelativeResize="0"/>
          <p:nvPr/>
        </p:nvPicPr>
        <p:blipFill rotWithShape="1">
          <a:blip r:embed="rId9">
            <a:alphaModFix/>
          </a:blip>
          <a:srcRect/>
          <a:stretch/>
        </p:blipFill>
        <p:spPr>
          <a:xfrm>
            <a:off x="1748281" y="3344919"/>
            <a:ext cx="725604" cy="725604"/>
          </a:xfrm>
          <a:prstGeom prst="rect">
            <a:avLst/>
          </a:prstGeom>
          <a:noFill/>
          <a:ln>
            <a:noFill/>
          </a:ln>
        </p:spPr>
      </p:pic>
      <p:pic>
        <p:nvPicPr>
          <p:cNvPr id="327" name="Google Shape;327;p33" descr="Gavel outline"/>
          <p:cNvPicPr preferRelativeResize="0"/>
          <p:nvPr/>
        </p:nvPicPr>
        <p:blipFill rotWithShape="1">
          <a:blip r:embed="rId10">
            <a:alphaModFix/>
          </a:blip>
          <a:srcRect/>
          <a:stretch/>
        </p:blipFill>
        <p:spPr>
          <a:xfrm>
            <a:off x="2276728" y="1669649"/>
            <a:ext cx="725604" cy="725604"/>
          </a:xfrm>
          <a:prstGeom prst="rect">
            <a:avLst/>
          </a:prstGeom>
          <a:noFill/>
          <a:ln>
            <a:noFill/>
          </a:ln>
        </p:spPr>
      </p:pic>
      <p:pic>
        <p:nvPicPr>
          <p:cNvPr id="328" name="Google Shape;328;p33" descr="Money outline"/>
          <p:cNvPicPr preferRelativeResize="0"/>
          <p:nvPr/>
        </p:nvPicPr>
        <p:blipFill rotWithShape="1">
          <a:blip r:embed="rId11">
            <a:alphaModFix/>
          </a:blip>
          <a:srcRect/>
          <a:stretch/>
        </p:blipFill>
        <p:spPr>
          <a:xfrm>
            <a:off x="3854153" y="837157"/>
            <a:ext cx="725604" cy="725604"/>
          </a:xfrm>
          <a:prstGeom prst="rect">
            <a:avLst/>
          </a:prstGeom>
          <a:noFill/>
          <a:ln>
            <a:noFill/>
          </a:ln>
        </p:spPr>
      </p:pic>
      <p:pic>
        <p:nvPicPr>
          <p:cNvPr id="329" name="Google Shape;329;p33" descr="Connections outline"/>
          <p:cNvPicPr preferRelativeResize="0"/>
          <p:nvPr/>
        </p:nvPicPr>
        <p:blipFill rotWithShape="1">
          <a:blip r:embed="rId12">
            <a:alphaModFix/>
          </a:blip>
          <a:srcRect/>
          <a:stretch/>
        </p:blipFill>
        <p:spPr>
          <a:xfrm>
            <a:off x="8679334" y="4628207"/>
            <a:ext cx="725604" cy="725604"/>
          </a:xfrm>
          <a:prstGeom prst="rect">
            <a:avLst/>
          </a:prstGeom>
          <a:noFill/>
          <a:ln>
            <a:noFill/>
          </a:ln>
        </p:spPr>
      </p:pic>
      <p:sp>
        <p:nvSpPr>
          <p:cNvPr id="330" name="Google Shape;330;p33"/>
          <p:cNvSpPr/>
          <p:nvPr/>
        </p:nvSpPr>
        <p:spPr>
          <a:xfrm>
            <a:off x="3359810" y="1514655"/>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Funders</a:t>
            </a:r>
            <a:endParaRPr sz="1600" b="1" i="0" u="none" strike="noStrike" cap="none">
              <a:solidFill>
                <a:srgbClr val="000000"/>
              </a:solidFill>
              <a:latin typeface="Arial"/>
              <a:ea typeface="Arial"/>
              <a:cs typeface="Arial"/>
              <a:sym typeface="Arial"/>
            </a:endParaRPr>
          </a:p>
        </p:txBody>
      </p:sp>
      <p:sp>
        <p:nvSpPr>
          <p:cNvPr id="331" name="Google Shape;331;p33"/>
          <p:cNvSpPr/>
          <p:nvPr/>
        </p:nvSpPr>
        <p:spPr>
          <a:xfrm>
            <a:off x="1748281" y="2429787"/>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Policymakers</a:t>
            </a:r>
            <a:endParaRPr/>
          </a:p>
        </p:txBody>
      </p:sp>
      <p:sp>
        <p:nvSpPr>
          <p:cNvPr id="332" name="Google Shape;332;p33"/>
          <p:cNvSpPr/>
          <p:nvPr/>
        </p:nvSpPr>
        <p:spPr>
          <a:xfrm>
            <a:off x="1307938" y="4002869"/>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GLAM Sector</a:t>
            </a:r>
            <a:endParaRPr/>
          </a:p>
        </p:txBody>
      </p:sp>
      <p:sp>
        <p:nvSpPr>
          <p:cNvPr id="333" name="Google Shape;333;p33"/>
          <p:cNvSpPr/>
          <p:nvPr/>
        </p:nvSpPr>
        <p:spPr>
          <a:xfrm>
            <a:off x="2584545" y="5271013"/>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Data Spaces</a:t>
            </a:r>
            <a:endParaRPr sz="1600" b="1" i="0" u="none" strike="noStrike" cap="none">
              <a:solidFill>
                <a:srgbClr val="000000"/>
              </a:solidFill>
              <a:latin typeface="Arial"/>
              <a:ea typeface="Arial"/>
              <a:cs typeface="Arial"/>
              <a:sym typeface="Arial"/>
            </a:endParaRPr>
          </a:p>
        </p:txBody>
      </p:sp>
      <p:sp>
        <p:nvSpPr>
          <p:cNvPr id="334" name="Google Shape;334;p33"/>
          <p:cNvSpPr/>
          <p:nvPr/>
        </p:nvSpPr>
        <p:spPr>
          <a:xfrm>
            <a:off x="4373482" y="5876295"/>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Research Performing Organisations</a:t>
            </a:r>
            <a:endParaRPr/>
          </a:p>
        </p:txBody>
      </p:sp>
      <p:sp>
        <p:nvSpPr>
          <p:cNvPr id="335" name="Google Shape;335;p33"/>
          <p:cNvSpPr/>
          <p:nvPr/>
        </p:nvSpPr>
        <p:spPr>
          <a:xfrm>
            <a:off x="6316460" y="5876295"/>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Research Infrastructures</a:t>
            </a:r>
            <a:endParaRPr sz="1600" b="1" i="0" u="none" strike="noStrike" cap="none">
              <a:solidFill>
                <a:srgbClr val="000000"/>
              </a:solidFill>
              <a:latin typeface="Arial"/>
              <a:ea typeface="Arial"/>
              <a:cs typeface="Arial"/>
              <a:sym typeface="Arial"/>
            </a:endParaRPr>
          </a:p>
        </p:txBody>
      </p:sp>
      <p:sp>
        <p:nvSpPr>
          <p:cNvPr id="336" name="Google Shape;336;p33"/>
          <p:cNvSpPr/>
          <p:nvPr/>
        </p:nvSpPr>
        <p:spPr>
          <a:xfrm>
            <a:off x="9431326" y="4002869"/>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Discipline-Specific Communities</a:t>
            </a:r>
            <a:endParaRPr/>
          </a:p>
        </p:txBody>
      </p:sp>
      <p:sp>
        <p:nvSpPr>
          <p:cNvPr id="337" name="Google Shape;337;p33"/>
          <p:cNvSpPr/>
          <p:nvPr/>
        </p:nvSpPr>
        <p:spPr>
          <a:xfrm>
            <a:off x="8927592" y="2419327"/>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International Organisations &amp; Initiatives</a:t>
            </a:r>
            <a:endParaRPr/>
          </a:p>
        </p:txBody>
      </p:sp>
      <p:sp>
        <p:nvSpPr>
          <p:cNvPr id="338" name="Google Shape;338;p33"/>
          <p:cNvSpPr/>
          <p:nvPr/>
        </p:nvSpPr>
        <p:spPr>
          <a:xfrm>
            <a:off x="7214905" y="1410917"/>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TD</a:t>
            </a:r>
            <a:r>
              <a:rPr lang="en-GB" sz="1600" b="1">
                <a:solidFill>
                  <a:srgbClr val="000000"/>
                </a:solidFill>
              </a:rPr>
              <a:t>A</a:t>
            </a:r>
            <a:r>
              <a:rPr lang="en-GB" sz="1600" b="1" i="0" u="none" strike="noStrike" cap="none">
                <a:solidFill>
                  <a:srgbClr val="000000"/>
                </a:solidFill>
                <a:latin typeface="Arial"/>
                <a:ea typeface="Arial"/>
                <a:cs typeface="Arial"/>
                <a:sym typeface="Arial"/>
              </a:rPr>
              <a:t>s &amp; TD</a:t>
            </a:r>
            <a:r>
              <a:rPr lang="en-GB" sz="1600" b="1">
                <a:solidFill>
                  <a:srgbClr val="000000"/>
                </a:solidFill>
              </a:rPr>
              <a:t>R</a:t>
            </a:r>
            <a:r>
              <a:rPr lang="en-GB" sz="1600" b="1" i="0" u="none" strike="noStrike" cap="none">
                <a:solidFill>
                  <a:srgbClr val="000000"/>
                </a:solidFill>
                <a:latin typeface="Arial"/>
                <a:ea typeface="Arial"/>
                <a:cs typeface="Arial"/>
                <a:sym typeface="Arial"/>
              </a:rPr>
              <a:t>s</a:t>
            </a:r>
            <a:endParaRPr sz="1600" b="1" i="0" u="none" strike="noStrike" cap="none">
              <a:solidFill>
                <a:srgbClr val="000000"/>
              </a:solidFill>
              <a:latin typeface="Arial"/>
              <a:ea typeface="Arial"/>
              <a:cs typeface="Arial"/>
              <a:sym typeface="Arial"/>
            </a:endParaRPr>
          </a:p>
        </p:txBody>
      </p:sp>
      <p:sp>
        <p:nvSpPr>
          <p:cNvPr id="339" name="Google Shape;339;p33"/>
          <p:cNvSpPr/>
          <p:nvPr/>
        </p:nvSpPr>
        <p:spPr>
          <a:xfrm>
            <a:off x="5213630" y="1027284"/>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EOSC Ecosystem</a:t>
            </a:r>
            <a:endParaRPr/>
          </a:p>
        </p:txBody>
      </p:sp>
      <p:sp>
        <p:nvSpPr>
          <p:cNvPr id="340" name="Google Shape;340;p33"/>
          <p:cNvSpPr/>
          <p:nvPr/>
        </p:nvSpPr>
        <p:spPr>
          <a:xfrm>
            <a:off x="8137792" y="5319872"/>
            <a:ext cx="1680300" cy="789900"/>
          </a:xfrm>
          <a:prstGeom prst="roundRect">
            <a:avLst>
              <a:gd name="adj" fmla="val 16667"/>
            </a:avLst>
          </a:prstGeom>
          <a:solidFill>
            <a:srgbClr val="FF5B7F"/>
          </a:solidFill>
          <a:ln w="19050" cap="flat" cmpd="sng">
            <a:solidFill>
              <a:srgbClr val="FF5B7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GB" sz="1600" b="1" i="0" u="none" strike="noStrike" cap="none">
                <a:solidFill>
                  <a:srgbClr val="000000"/>
                </a:solidFill>
                <a:latin typeface="Arial"/>
                <a:ea typeface="Arial"/>
                <a:cs typeface="Arial"/>
                <a:sym typeface="Arial"/>
              </a:rPr>
              <a:t>National Networks</a:t>
            </a:r>
            <a:endParaRPr/>
          </a:p>
        </p:txBody>
      </p:sp>
      <p:pic>
        <p:nvPicPr>
          <p:cNvPr id="341" name="Google Shape;341;p33" descr="Users outline"/>
          <p:cNvPicPr preferRelativeResize="0"/>
          <p:nvPr/>
        </p:nvPicPr>
        <p:blipFill rotWithShape="1">
          <a:blip r:embed="rId13">
            <a:alphaModFix/>
          </a:blip>
          <a:srcRect/>
          <a:stretch/>
        </p:blipFill>
        <p:spPr>
          <a:xfrm>
            <a:off x="9878413" y="3360152"/>
            <a:ext cx="755709" cy="75570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34"/>
          <p:cNvSpPr txBox="1">
            <a:spLocks noGrp="1"/>
          </p:cNvSpPr>
          <p:nvPr>
            <p:ph type="title"/>
          </p:nvPr>
        </p:nvSpPr>
        <p:spPr>
          <a:xfrm>
            <a:off x="654138" y="1165474"/>
            <a:ext cx="10515600" cy="1067364"/>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Roboto Light"/>
              <a:buNone/>
            </a:pPr>
            <a:r>
              <a:rPr lang="en-GB"/>
              <a:t>WP5 Coordination, Sustainability and Strategic Alignment</a:t>
            </a:r>
            <a:endParaRPr/>
          </a:p>
        </p:txBody>
      </p:sp>
      <p:grpSp>
        <p:nvGrpSpPr>
          <p:cNvPr id="347" name="Google Shape;347;p34"/>
          <p:cNvGrpSpPr/>
          <p:nvPr/>
        </p:nvGrpSpPr>
        <p:grpSpPr>
          <a:xfrm>
            <a:off x="654138" y="2578477"/>
            <a:ext cx="10883724" cy="3709591"/>
            <a:chOff x="0" y="1540"/>
            <a:chExt cx="10883724" cy="3709591"/>
          </a:xfrm>
        </p:grpSpPr>
        <p:sp>
          <p:nvSpPr>
            <p:cNvPr id="348" name="Google Shape;348;p34"/>
            <p:cNvSpPr/>
            <p:nvPr/>
          </p:nvSpPr>
          <p:spPr>
            <a:xfrm>
              <a:off x="0" y="1540"/>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9" name="Google Shape;349;p34"/>
            <p:cNvSpPr/>
            <p:nvPr/>
          </p:nvSpPr>
          <p:spPr>
            <a:xfrm>
              <a:off x="236242" y="177258"/>
              <a:ext cx="429531" cy="429531"/>
            </a:xfrm>
            <a:prstGeom prst="rect">
              <a:avLst/>
            </a:prstGeom>
            <a:blipFill rotWithShape="1">
              <a:blip r:embed="rId3">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0" name="Google Shape;350;p34"/>
            <p:cNvSpPr/>
            <p:nvPr/>
          </p:nvSpPr>
          <p:spPr>
            <a:xfrm>
              <a:off x="902016" y="1540"/>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4"/>
            <p:cNvSpPr txBox="1"/>
            <p:nvPr/>
          </p:nvSpPr>
          <p:spPr>
            <a:xfrm>
              <a:off x="902016" y="1540"/>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Project coordination and management incl. content work, finance &amp; administration</a:t>
              </a:r>
              <a:endParaRPr sz="1600" b="1" i="0" u="none" strike="noStrike" cap="none">
                <a:solidFill>
                  <a:schemeClr val="dk1"/>
                </a:solidFill>
                <a:latin typeface="Calibri"/>
                <a:ea typeface="Calibri"/>
                <a:cs typeface="Calibri"/>
                <a:sym typeface="Calibri"/>
              </a:endParaRPr>
            </a:p>
          </p:txBody>
        </p:sp>
        <p:sp>
          <p:nvSpPr>
            <p:cNvPr id="352" name="Google Shape;352;p34"/>
            <p:cNvSpPr/>
            <p:nvPr/>
          </p:nvSpPr>
          <p:spPr>
            <a:xfrm>
              <a:off x="0" y="977749"/>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3" name="Google Shape;353;p34"/>
            <p:cNvSpPr/>
            <p:nvPr/>
          </p:nvSpPr>
          <p:spPr>
            <a:xfrm>
              <a:off x="236242" y="1153466"/>
              <a:ext cx="429531" cy="429531"/>
            </a:xfrm>
            <a:prstGeom prst="rect">
              <a:avLst/>
            </a:prstGeom>
            <a:blipFill rotWithShape="1">
              <a:blip r:embed="rId4">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4" name="Google Shape;354;p34"/>
            <p:cNvSpPr/>
            <p:nvPr/>
          </p:nvSpPr>
          <p:spPr>
            <a:xfrm>
              <a:off x="902016" y="977749"/>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34"/>
            <p:cNvSpPr txBox="1"/>
            <p:nvPr/>
          </p:nvSpPr>
          <p:spPr>
            <a:xfrm>
              <a:off x="902016" y="977749"/>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Liaison with the External Advisory Board</a:t>
              </a:r>
              <a:r>
                <a:rPr lang="en-GB" sz="2200" b="0"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p:txBody>
        </p:sp>
        <p:sp>
          <p:nvSpPr>
            <p:cNvPr id="356" name="Google Shape;356;p34"/>
            <p:cNvSpPr/>
            <p:nvPr/>
          </p:nvSpPr>
          <p:spPr>
            <a:xfrm>
              <a:off x="0" y="1953957"/>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7" name="Google Shape;357;p34"/>
            <p:cNvSpPr/>
            <p:nvPr/>
          </p:nvSpPr>
          <p:spPr>
            <a:xfrm>
              <a:off x="236242" y="2129674"/>
              <a:ext cx="429531" cy="429531"/>
            </a:xfrm>
            <a:prstGeom prst="rect">
              <a:avLst/>
            </a:prstGeom>
            <a:blipFill rotWithShape="1">
              <a:blip r:embed="rId5">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8" name="Google Shape;358;p34"/>
            <p:cNvSpPr/>
            <p:nvPr/>
          </p:nvSpPr>
          <p:spPr>
            <a:xfrm>
              <a:off x="902016" y="1953957"/>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4"/>
            <p:cNvSpPr txBox="1"/>
            <p:nvPr/>
          </p:nvSpPr>
          <p:spPr>
            <a:xfrm>
              <a:off x="902016" y="1953957"/>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Strategic alignment with the EOSC Partnership and other relevant strategic initiatives </a:t>
              </a:r>
              <a:endParaRPr sz="1400" b="0" i="0" u="none" strike="noStrike" cap="none">
                <a:solidFill>
                  <a:srgbClr val="000000"/>
                </a:solidFill>
                <a:latin typeface="Arial"/>
                <a:ea typeface="Arial"/>
                <a:cs typeface="Arial"/>
                <a:sym typeface="Arial"/>
              </a:endParaRPr>
            </a:p>
          </p:txBody>
        </p:sp>
        <p:sp>
          <p:nvSpPr>
            <p:cNvPr id="360" name="Google Shape;360;p34"/>
            <p:cNvSpPr/>
            <p:nvPr/>
          </p:nvSpPr>
          <p:spPr>
            <a:xfrm>
              <a:off x="0" y="2930165"/>
              <a:ext cx="10883724" cy="780966"/>
            </a:xfrm>
            <a:prstGeom prst="roundRect">
              <a:avLst>
                <a:gd name="adj" fmla="val 10000"/>
              </a:avLst>
            </a:prstGeom>
            <a:solidFill>
              <a:srgbClr val="CFDEEF"/>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4"/>
            <p:cNvSpPr/>
            <p:nvPr/>
          </p:nvSpPr>
          <p:spPr>
            <a:xfrm>
              <a:off x="236242" y="3105883"/>
              <a:ext cx="429531" cy="429531"/>
            </a:xfrm>
            <a:prstGeom prst="rect">
              <a:avLst/>
            </a:prstGeom>
            <a:blipFill rotWithShape="1">
              <a:blip r:embed="rId6">
                <a:alphaModFix/>
              </a:blip>
              <a:stretch>
                <a:fillRect/>
              </a:stretch>
            </a:blipFill>
            <a:ln w="12700" cap="flat" cmpd="sng">
              <a:solidFill>
                <a:schemeClr val="lt1"/>
              </a:solidFill>
              <a:prstDash val="solid"/>
              <a:miter lim="80000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34"/>
            <p:cNvSpPr/>
            <p:nvPr/>
          </p:nvSpPr>
          <p:spPr>
            <a:xfrm>
              <a:off x="902016" y="2930165"/>
              <a:ext cx="9981708" cy="780966"/>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3" name="Google Shape;363;p34"/>
            <p:cNvSpPr txBox="1"/>
            <p:nvPr/>
          </p:nvSpPr>
          <p:spPr>
            <a:xfrm>
              <a:off x="902016" y="2930165"/>
              <a:ext cx="9981708" cy="780966"/>
            </a:xfrm>
            <a:prstGeom prst="rect">
              <a:avLst/>
            </a:prstGeom>
            <a:noFill/>
            <a:ln>
              <a:noFill/>
            </a:ln>
          </p:spPr>
          <p:txBody>
            <a:bodyPr spcFirstLastPara="1" wrap="square" lIns="82650" tIns="82650" rIns="82650" bIns="82650" anchor="ctr" anchorCtr="0">
              <a:noAutofit/>
            </a:bodyPr>
            <a:lstStyle/>
            <a:p>
              <a:pPr marL="0" marR="0" lvl="0" indent="0" algn="l" rtl="0">
                <a:lnSpc>
                  <a:spcPct val="100000"/>
                </a:lnSpc>
                <a:spcBef>
                  <a:spcPts val="0"/>
                </a:spcBef>
                <a:spcAft>
                  <a:spcPts val="0"/>
                </a:spcAft>
                <a:buClr>
                  <a:schemeClr val="dk1"/>
                </a:buClr>
                <a:buSzPts val="1600"/>
                <a:buFont typeface="Calibri"/>
                <a:buNone/>
              </a:pPr>
              <a:r>
                <a:rPr lang="en-GB" sz="1600" b="0" i="0" u="none" strike="noStrike" cap="none">
                  <a:solidFill>
                    <a:schemeClr val="dk1"/>
                  </a:solidFill>
                  <a:latin typeface="Calibri"/>
                  <a:ea typeface="Calibri"/>
                  <a:cs typeface="Calibri"/>
                  <a:sym typeface="Calibri"/>
                </a:rPr>
                <a:t>Sustainability and exploitation of the project results</a:t>
              </a:r>
              <a:endParaRPr sz="1600" b="0" i="0" u="none" strike="noStrike" cap="none">
                <a:solidFill>
                  <a:schemeClr val="dk1"/>
                </a:solidFill>
                <a:latin typeface="Calibri"/>
                <a:ea typeface="Calibri"/>
                <a:cs typeface="Calibri"/>
                <a:sym typeface="Calibri"/>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graphicFrame>
        <p:nvGraphicFramePr>
          <p:cNvPr id="86" name="Google Shape;86;p18"/>
          <p:cNvGraphicFramePr/>
          <p:nvPr/>
        </p:nvGraphicFramePr>
        <p:xfrm>
          <a:off x="801422" y="2236168"/>
          <a:ext cx="3000000" cy="3000000"/>
        </p:xfrm>
        <a:graphic>
          <a:graphicData uri="http://schemas.openxmlformats.org/drawingml/2006/table">
            <a:tbl>
              <a:tblPr firstRow="1" bandRow="1">
                <a:noFill/>
                <a:tableStyleId>{F5834B87-0424-4395-A13A-2D3192BFDBA1}</a:tableStyleId>
              </a:tblPr>
              <a:tblGrid>
                <a:gridCol w="3075250">
                  <a:extLst>
                    <a:ext uri="{9D8B030D-6E8A-4147-A177-3AD203B41FA5}">
                      <a16:colId xmlns:a16="http://schemas.microsoft.com/office/drawing/2014/main" val="20000"/>
                    </a:ext>
                  </a:extLst>
                </a:gridCol>
                <a:gridCol w="5052750">
                  <a:extLst>
                    <a:ext uri="{9D8B030D-6E8A-4147-A177-3AD203B41FA5}">
                      <a16:colId xmlns:a16="http://schemas.microsoft.com/office/drawing/2014/main" val="20001"/>
                    </a:ext>
                  </a:extLst>
                </a:gridCol>
              </a:tblGrid>
              <a:tr h="1115475">
                <a:tc>
                  <a:txBody>
                    <a:bodyPr/>
                    <a:lstStyle/>
                    <a:p>
                      <a:pPr marL="0" marR="0" lvl="0" indent="0" algn="l" rtl="0">
                        <a:lnSpc>
                          <a:spcPct val="100000"/>
                        </a:lnSpc>
                        <a:spcBef>
                          <a:spcPts val="0"/>
                        </a:spcBef>
                        <a:spcAft>
                          <a:spcPts val="0"/>
                        </a:spcAft>
                        <a:buClr>
                          <a:srgbClr val="000000"/>
                        </a:buClr>
                        <a:buSzPts val="2000"/>
                        <a:buFont typeface="Arial"/>
                        <a:buNone/>
                      </a:pPr>
                      <a:r>
                        <a:rPr lang="en-GB" sz="2000" b="1" u="none" strike="noStrike" cap="none">
                          <a:solidFill>
                            <a:schemeClr val="accent2"/>
                          </a:solidFill>
                          <a:latin typeface="Roboto Light"/>
                          <a:ea typeface="Roboto Light"/>
                          <a:cs typeface="Roboto Light"/>
                          <a:sym typeface="Roboto Light"/>
                        </a:rPr>
                        <a:t>Project full title: </a:t>
                      </a:r>
                      <a:endParaRPr sz="1400" u="none" strike="noStrike" cap="none"/>
                    </a:p>
                    <a:p>
                      <a:pPr marL="0" marR="0" lvl="0" indent="0" algn="l" rtl="0">
                        <a:lnSpc>
                          <a:spcPct val="100000"/>
                        </a:lnSpc>
                        <a:spcBef>
                          <a:spcPts val="0"/>
                        </a:spcBef>
                        <a:spcAft>
                          <a:spcPts val="0"/>
                        </a:spcAft>
                        <a:buClr>
                          <a:srgbClr val="000000"/>
                        </a:buClr>
                        <a:buSzPts val="2000"/>
                        <a:buFont typeface="Arial"/>
                        <a:buNone/>
                      </a:pPr>
                      <a:endParaRPr sz="2000" b="1" u="none" strike="noStrike" cap="none">
                        <a:solidFill>
                          <a:schemeClr val="accent2"/>
                        </a:solidFill>
                        <a:latin typeface="Roboto Light"/>
                        <a:ea typeface="Roboto Light"/>
                        <a:cs typeface="Roboto Light"/>
                        <a:sym typeface="Roboto Light"/>
                      </a:endParaRPr>
                    </a:p>
                    <a:p>
                      <a:pPr marL="0" marR="0" lvl="0" indent="0" algn="l" rtl="0">
                        <a:lnSpc>
                          <a:spcPct val="100000"/>
                        </a:lnSpc>
                        <a:spcBef>
                          <a:spcPts val="0"/>
                        </a:spcBef>
                        <a:spcAft>
                          <a:spcPts val="0"/>
                        </a:spcAft>
                        <a:buClr>
                          <a:srgbClr val="000000"/>
                        </a:buClr>
                        <a:buSzPts val="2000"/>
                        <a:buFont typeface="Arial"/>
                        <a:buNone/>
                      </a:pPr>
                      <a:endParaRPr sz="2000" b="1" u="none" strike="noStrike" cap="none">
                        <a:solidFill>
                          <a:schemeClr val="accent2"/>
                        </a:solidFill>
                        <a:latin typeface="Roboto Light"/>
                        <a:ea typeface="Roboto Light"/>
                        <a:cs typeface="Roboto Light"/>
                        <a:sym typeface="Roboto Light"/>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solidFill>
                            <a:schemeClr val="dk1"/>
                          </a:solidFill>
                          <a:latin typeface="Roboto Light"/>
                          <a:ea typeface="Roboto Light"/>
                          <a:cs typeface="Roboto Light"/>
                          <a:sym typeface="Roboto Light"/>
                        </a:rPr>
                        <a:t>EOSC EDEN - Enhancing Digital preservation strategies at the European and National level</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0"/>
                  </a:ext>
                </a:extLst>
              </a:tr>
              <a:tr h="785925">
                <a:tc>
                  <a:txBody>
                    <a:bodyPr/>
                    <a:lstStyle/>
                    <a:p>
                      <a:pPr marL="0" marR="0" lvl="0" indent="0" algn="l" rtl="0">
                        <a:lnSpc>
                          <a:spcPct val="100000"/>
                        </a:lnSpc>
                        <a:spcBef>
                          <a:spcPts val="0"/>
                        </a:spcBef>
                        <a:spcAft>
                          <a:spcPts val="0"/>
                        </a:spcAft>
                        <a:buClr>
                          <a:srgbClr val="000000"/>
                        </a:buClr>
                        <a:buSzPts val="2000"/>
                        <a:buFont typeface="Arial"/>
                        <a:buNone/>
                      </a:pPr>
                      <a:r>
                        <a:rPr lang="en-GB" sz="2000" b="1" u="none" strike="noStrike" cap="none">
                          <a:solidFill>
                            <a:schemeClr val="accent2"/>
                          </a:solidFill>
                          <a:latin typeface="Roboto Light"/>
                          <a:ea typeface="Roboto Light"/>
                          <a:cs typeface="Roboto Light"/>
                          <a:sym typeface="Roboto Light"/>
                        </a:rPr>
                        <a:t>Funding:</a:t>
                      </a:r>
                      <a:endParaRPr sz="2000" b="1" u="none" strike="noStrike" cap="none">
                        <a:latin typeface="Roboto Light"/>
                        <a:ea typeface="Roboto Light"/>
                        <a:cs typeface="Roboto Light"/>
                        <a:sym typeface="Roboto Light"/>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solidFill>
                            <a:schemeClr val="dk1"/>
                          </a:solidFill>
                          <a:latin typeface="Roboto Light"/>
                          <a:ea typeface="Roboto Light"/>
                          <a:cs typeface="Roboto Light"/>
                          <a:sym typeface="Roboto Light"/>
                        </a:rPr>
                        <a:t>Horizon Europe, Grant agreement ID: 101188015</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1"/>
                  </a:ext>
                </a:extLst>
              </a:tr>
              <a:tr h="538050">
                <a:tc>
                  <a:txBody>
                    <a:bodyPr/>
                    <a:lstStyle/>
                    <a:p>
                      <a:pPr marL="0" marR="0" lvl="0" indent="0" algn="l" rtl="0">
                        <a:lnSpc>
                          <a:spcPct val="100000"/>
                        </a:lnSpc>
                        <a:spcBef>
                          <a:spcPts val="0"/>
                        </a:spcBef>
                        <a:spcAft>
                          <a:spcPts val="0"/>
                        </a:spcAft>
                        <a:buClr>
                          <a:srgbClr val="000000"/>
                        </a:buClr>
                        <a:buSzPts val="2000"/>
                        <a:buFont typeface="Arial"/>
                        <a:buNone/>
                      </a:pPr>
                      <a:r>
                        <a:rPr lang="en-GB" sz="2000" b="1" u="none" strike="noStrike" cap="none">
                          <a:solidFill>
                            <a:schemeClr val="accent2"/>
                          </a:solidFill>
                          <a:latin typeface="Roboto Light"/>
                          <a:ea typeface="Roboto Light"/>
                          <a:cs typeface="Roboto Light"/>
                          <a:sym typeface="Roboto Light"/>
                        </a:rPr>
                        <a:t>Project type: </a:t>
                      </a:r>
                      <a:endParaRPr sz="1400" u="none" strike="noStrike" cap="none"/>
                    </a:p>
                    <a:p>
                      <a:pPr marL="0" marR="0" lvl="0" indent="0" algn="l" rtl="0">
                        <a:lnSpc>
                          <a:spcPct val="100000"/>
                        </a:lnSpc>
                        <a:spcBef>
                          <a:spcPts val="0"/>
                        </a:spcBef>
                        <a:spcAft>
                          <a:spcPts val="0"/>
                        </a:spcAft>
                        <a:buClr>
                          <a:srgbClr val="000000"/>
                        </a:buClr>
                        <a:buSzPts val="2000"/>
                        <a:buFont typeface="Arial"/>
                        <a:buNone/>
                      </a:pPr>
                      <a:endParaRPr sz="2000" b="1" u="none" strike="noStrike" cap="none">
                        <a:solidFill>
                          <a:schemeClr val="accent2"/>
                        </a:solidFill>
                        <a:latin typeface="Roboto Light"/>
                        <a:ea typeface="Roboto Light"/>
                        <a:cs typeface="Roboto Light"/>
                        <a:sym typeface="Roboto Light"/>
                      </a:endParaRPr>
                    </a:p>
                    <a:p>
                      <a:pPr marL="0" marR="0" lvl="0" indent="0" algn="l" rtl="0">
                        <a:lnSpc>
                          <a:spcPct val="100000"/>
                        </a:lnSpc>
                        <a:spcBef>
                          <a:spcPts val="0"/>
                        </a:spcBef>
                        <a:spcAft>
                          <a:spcPts val="0"/>
                        </a:spcAft>
                        <a:buClr>
                          <a:srgbClr val="000000"/>
                        </a:buClr>
                        <a:buSzPts val="2000"/>
                        <a:buFont typeface="Arial"/>
                        <a:buNone/>
                      </a:pPr>
                      <a:r>
                        <a:rPr lang="en-GB" sz="2000" b="1" u="none" strike="noStrike" cap="none">
                          <a:solidFill>
                            <a:schemeClr val="accent2"/>
                          </a:solidFill>
                          <a:latin typeface="Roboto Light"/>
                          <a:ea typeface="Roboto Light"/>
                          <a:cs typeface="Roboto Light"/>
                          <a:sym typeface="Roboto Light"/>
                        </a:rPr>
                        <a:t>Budget:</a:t>
                      </a:r>
                      <a:endParaRPr sz="2000" b="1" u="none" strike="noStrike" cap="none">
                        <a:latin typeface="Roboto Light"/>
                        <a:ea typeface="Roboto Light"/>
                        <a:cs typeface="Roboto Light"/>
                        <a:sym typeface="Roboto Light"/>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solidFill>
                            <a:schemeClr val="dk1"/>
                          </a:solidFill>
                          <a:latin typeface="Roboto Light"/>
                          <a:ea typeface="Roboto Light"/>
                          <a:cs typeface="Roboto Light"/>
                          <a:sym typeface="Roboto Light"/>
                        </a:rPr>
                        <a:t>Research and Innovation Action (RIA)</a:t>
                      </a:r>
                      <a:endParaRPr sz="1400" u="none" strike="noStrike" cap="none"/>
                    </a:p>
                    <a:p>
                      <a:pPr marL="0" marR="0" lvl="0" indent="0" algn="l" rtl="0">
                        <a:lnSpc>
                          <a:spcPct val="100000"/>
                        </a:lnSpc>
                        <a:spcBef>
                          <a:spcPts val="0"/>
                        </a:spcBef>
                        <a:spcAft>
                          <a:spcPts val="0"/>
                        </a:spcAft>
                        <a:buClr>
                          <a:srgbClr val="000000"/>
                        </a:buClr>
                        <a:buSzPts val="2000"/>
                        <a:buFont typeface="Arial"/>
                        <a:buNone/>
                      </a:pPr>
                      <a:endParaRPr sz="2000" b="0" u="none" strike="noStrike" cap="none">
                        <a:solidFill>
                          <a:schemeClr val="dk1"/>
                        </a:solidFill>
                        <a:latin typeface="Roboto Light"/>
                        <a:ea typeface="Roboto Light"/>
                        <a:cs typeface="Roboto Light"/>
                        <a:sym typeface="Roboto Light"/>
                      </a:endParaRPr>
                    </a:p>
                    <a:p>
                      <a:pPr marL="0" marR="0" lvl="0" indent="0" algn="l" rtl="0">
                        <a:lnSpc>
                          <a:spcPct val="100000"/>
                        </a:lnSpc>
                        <a:spcBef>
                          <a:spcPts val="0"/>
                        </a:spcBef>
                        <a:spcAft>
                          <a:spcPts val="0"/>
                        </a:spcAft>
                        <a:buClr>
                          <a:srgbClr val="000000"/>
                        </a:buClr>
                        <a:buSzPts val="2000"/>
                        <a:buFont typeface="Arial"/>
                        <a:buNone/>
                      </a:pPr>
                      <a:r>
                        <a:rPr lang="en-GB" sz="2000" b="0" u="none" strike="noStrike" cap="none">
                          <a:solidFill>
                            <a:schemeClr val="dk1"/>
                          </a:solidFill>
                          <a:latin typeface="Roboto Light"/>
                          <a:ea typeface="Roboto Light"/>
                          <a:cs typeface="Roboto Light"/>
                          <a:sym typeface="Roboto Light"/>
                        </a:rPr>
                        <a:t>8M </a:t>
                      </a:r>
                      <a:r>
                        <a:rPr lang="en-GB" sz="2000" b="0" u="none" strike="noStrike" cap="none">
                          <a:solidFill>
                            <a:schemeClr val="dk1"/>
                          </a:solidFill>
                          <a:highlight>
                            <a:srgbClr val="FFFFFF"/>
                          </a:highlight>
                          <a:latin typeface="Roboto Light"/>
                          <a:ea typeface="Roboto Light"/>
                          <a:cs typeface="Roboto Light"/>
                          <a:sym typeface="Roboto Light"/>
                        </a:rPr>
                        <a:t>€</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2"/>
                  </a:ext>
                </a:extLst>
              </a:tr>
              <a:tr h="504825">
                <a:tc>
                  <a:txBody>
                    <a:bodyPr/>
                    <a:lstStyle/>
                    <a:p>
                      <a:pPr marL="0" marR="0" lvl="0" indent="0" algn="l" rtl="0">
                        <a:lnSpc>
                          <a:spcPct val="100000"/>
                        </a:lnSpc>
                        <a:spcBef>
                          <a:spcPts val="0"/>
                        </a:spcBef>
                        <a:spcAft>
                          <a:spcPts val="0"/>
                        </a:spcAft>
                        <a:buClr>
                          <a:srgbClr val="000000"/>
                        </a:buClr>
                        <a:buSzPts val="2000"/>
                        <a:buFont typeface="Arial"/>
                        <a:buNone/>
                      </a:pPr>
                      <a:r>
                        <a:rPr lang="en-GB" sz="2000" b="1" u="none" strike="noStrike" cap="none">
                          <a:solidFill>
                            <a:schemeClr val="accent2"/>
                          </a:solidFill>
                          <a:highlight>
                            <a:srgbClr val="FFFFFF"/>
                          </a:highlight>
                          <a:latin typeface="Roboto Light"/>
                          <a:ea typeface="Roboto Light"/>
                          <a:cs typeface="Roboto Light"/>
                          <a:sym typeface="Roboto Light"/>
                        </a:rPr>
                        <a:t>Coordinator:</a:t>
                      </a:r>
                      <a:endParaRPr sz="2000" b="1" u="none" strike="noStrike" cap="none">
                        <a:solidFill>
                          <a:srgbClr val="040C28"/>
                        </a:solidFill>
                        <a:highlight>
                          <a:srgbClr val="FFFFFF"/>
                        </a:highlight>
                        <a:latin typeface="Roboto Light"/>
                        <a:ea typeface="Roboto Light"/>
                        <a:cs typeface="Roboto Light"/>
                        <a:sym typeface="Roboto Light"/>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GB" sz="2000" u="none" strike="noStrike" cap="none">
                          <a:solidFill>
                            <a:schemeClr val="dk1"/>
                          </a:solidFill>
                          <a:latin typeface="Roboto Light"/>
                          <a:ea typeface="Roboto Light"/>
                          <a:cs typeface="Roboto Light"/>
                          <a:sym typeface="Roboto Light"/>
                        </a:rPr>
                        <a:t>CSC – IT Center for Science, Finland</a:t>
                      </a:r>
                      <a:endParaRPr sz="1400" u="none" strike="noStrike" cap="none"/>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3"/>
                  </a:ext>
                </a:extLst>
              </a:tr>
              <a:tr h="629800">
                <a:tc>
                  <a:txBody>
                    <a:bodyPr/>
                    <a:lstStyle/>
                    <a:p>
                      <a:pPr marL="0" marR="0" lvl="0" indent="0" algn="l" rtl="0">
                        <a:lnSpc>
                          <a:spcPct val="100000"/>
                        </a:lnSpc>
                        <a:spcBef>
                          <a:spcPts val="0"/>
                        </a:spcBef>
                        <a:spcAft>
                          <a:spcPts val="0"/>
                        </a:spcAft>
                        <a:buClr>
                          <a:srgbClr val="000000"/>
                        </a:buClr>
                        <a:buSzPts val="2000"/>
                        <a:buFont typeface="Arial"/>
                        <a:buNone/>
                      </a:pPr>
                      <a:r>
                        <a:rPr lang="en-GB" sz="2000" b="1" u="none" strike="noStrike" cap="none">
                          <a:solidFill>
                            <a:schemeClr val="accent2"/>
                          </a:solidFill>
                          <a:latin typeface="Roboto Light"/>
                          <a:ea typeface="Roboto Light"/>
                          <a:cs typeface="Roboto Light"/>
                          <a:sym typeface="Roboto Light"/>
                        </a:rPr>
                        <a:t>Project start and end date: </a:t>
                      </a:r>
                      <a:endParaRPr sz="2000" b="1" u="none" strike="noStrike" cap="none">
                        <a:latin typeface="Roboto Light"/>
                        <a:ea typeface="Roboto Light"/>
                        <a:cs typeface="Roboto Light"/>
                        <a:sym typeface="Roboto Light"/>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tc>
                  <a:txBody>
                    <a:bodyPr/>
                    <a:lstStyle/>
                    <a:p>
                      <a:pPr marL="0" marR="0" lvl="0" indent="0" algn="l" rtl="0">
                        <a:lnSpc>
                          <a:spcPct val="100000"/>
                        </a:lnSpc>
                        <a:spcBef>
                          <a:spcPts val="0"/>
                        </a:spcBef>
                        <a:spcAft>
                          <a:spcPts val="0"/>
                        </a:spcAft>
                        <a:buClr>
                          <a:srgbClr val="000000"/>
                        </a:buClr>
                        <a:buSzPts val="2000"/>
                        <a:buFont typeface="Arial"/>
                        <a:buNone/>
                      </a:pPr>
                      <a:r>
                        <a:rPr lang="en-GB" sz="2000" b="0" u="none" strike="noStrike" cap="none">
                          <a:solidFill>
                            <a:schemeClr val="dk1"/>
                          </a:solidFill>
                          <a:latin typeface="Roboto Light"/>
                          <a:ea typeface="Roboto Light"/>
                          <a:cs typeface="Roboto Light"/>
                          <a:sym typeface="Roboto Light"/>
                        </a:rPr>
                        <a:t>1 Jan 2025 - 31 Dec 2027</a:t>
                      </a:r>
                      <a:endParaRPr sz="2000" b="0" u="none" strike="noStrike" cap="none">
                        <a:solidFill>
                          <a:schemeClr val="dk1"/>
                        </a:solidFill>
                        <a:latin typeface="Roboto Light"/>
                        <a:ea typeface="Roboto Light"/>
                        <a:cs typeface="Roboto Light"/>
                        <a:sym typeface="Roboto Light"/>
                      </a:endParaRPr>
                    </a:p>
                  </a:txBody>
                  <a:tcPr marL="91450" marR="91450" marT="45725" marB="45725">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chemeClr val="lt1"/>
                    </a:solidFill>
                  </a:tcPr>
                </a:tc>
                <a:extLst>
                  <a:ext uri="{0D108BD9-81ED-4DB2-BD59-A6C34878D82A}">
                    <a16:rowId xmlns:a16="http://schemas.microsoft.com/office/drawing/2014/main" val="10004"/>
                  </a:ext>
                </a:extLst>
              </a:tr>
            </a:tbl>
          </a:graphicData>
        </a:graphic>
      </p:graphicFrame>
      <p:sp>
        <p:nvSpPr>
          <p:cNvPr id="87" name="Google Shape;87;p18"/>
          <p:cNvSpPr txBox="1">
            <a:spLocks noGrp="1"/>
          </p:cNvSpPr>
          <p:nvPr>
            <p:ph type="body" idx="1"/>
          </p:nvPr>
        </p:nvSpPr>
        <p:spPr>
          <a:xfrm>
            <a:off x="664897" y="2626633"/>
            <a:ext cx="5157787" cy="3684588"/>
          </a:xfrm>
          <a:prstGeom prst="rect">
            <a:avLst/>
          </a:prstGeom>
          <a:noFill/>
          <a:ln>
            <a:noFill/>
          </a:ln>
        </p:spPr>
        <p:txBody>
          <a:bodyPr spcFirstLastPara="1" wrap="square" lIns="91425" tIns="45700" rIns="91425" bIns="45700" anchor="t" anchorCtr="0">
            <a:normAutofit/>
          </a:bodyPr>
          <a:lstStyle/>
          <a:p>
            <a:pPr marL="228600" lvl="0" indent="-50800" algn="l" rtl="0">
              <a:lnSpc>
                <a:spcPct val="120000"/>
              </a:lnSpc>
              <a:spcBef>
                <a:spcPts val="0"/>
              </a:spcBef>
              <a:spcAft>
                <a:spcPts val="0"/>
              </a:spcAft>
              <a:buSzPts val="1800"/>
              <a:buNone/>
            </a:pPr>
            <a:endParaRPr b="1">
              <a:solidFill>
                <a:schemeClr val="accent2"/>
              </a:solidFill>
            </a:endParaRPr>
          </a:p>
          <a:p>
            <a:pPr marL="228600" lvl="0" indent="-50800" algn="l" rtl="0">
              <a:lnSpc>
                <a:spcPct val="120000"/>
              </a:lnSpc>
              <a:spcBef>
                <a:spcPts val="0"/>
              </a:spcBef>
              <a:spcAft>
                <a:spcPts val="0"/>
              </a:spcAft>
              <a:buSzPts val="1800"/>
              <a:buNone/>
            </a:pPr>
            <a:r>
              <a:rPr lang="en-GB" b="1">
                <a:solidFill>
                  <a:schemeClr val="accent2"/>
                </a:solidFill>
              </a:rPr>
              <a:t> </a:t>
            </a:r>
            <a:endParaRPr/>
          </a:p>
        </p:txBody>
      </p:sp>
      <p:sp>
        <p:nvSpPr>
          <p:cNvPr id="88" name="Google Shape;88;p18"/>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EOSC EDEN Key Facts</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sp>
        <p:nvSpPr>
          <p:cNvPr id="368" name="Google Shape;368;p35"/>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EOSC EDEN Impact</a:t>
            </a:r>
            <a:endParaRPr/>
          </a:p>
        </p:txBody>
      </p:sp>
      <p:sp>
        <p:nvSpPr>
          <p:cNvPr id="369" name="Google Shape;369;p35"/>
          <p:cNvSpPr txBox="1">
            <a:spLocks noGrp="1"/>
          </p:cNvSpPr>
          <p:nvPr>
            <p:ph type="body" idx="1"/>
          </p:nvPr>
        </p:nvSpPr>
        <p:spPr>
          <a:xfrm>
            <a:off x="664897" y="2626633"/>
            <a:ext cx="10515600" cy="3738521"/>
          </a:xfrm>
          <a:prstGeom prst="rect">
            <a:avLst/>
          </a:prstGeom>
          <a:noFill/>
          <a:ln>
            <a:noFill/>
          </a:ln>
        </p:spPr>
        <p:txBody>
          <a:bodyPr spcFirstLastPara="1" wrap="square" lIns="91425" tIns="45700" rIns="91425" bIns="45700" anchor="t" anchorCtr="0">
            <a:normAutofit fontScale="70000" lnSpcReduction="20000"/>
          </a:bodyPr>
          <a:lstStyle/>
          <a:p>
            <a:pPr marL="457200" lvl="0" indent="-406400" algn="l" rtl="0">
              <a:lnSpc>
                <a:spcPct val="120000"/>
              </a:lnSpc>
              <a:spcBef>
                <a:spcPts val="1000"/>
              </a:spcBef>
              <a:spcAft>
                <a:spcPts val="0"/>
              </a:spcAft>
              <a:buSzPct val="142857"/>
              <a:buChar char="•"/>
            </a:pPr>
            <a:r>
              <a:rPr lang="en-GB">
                <a:solidFill>
                  <a:schemeClr val="accent1"/>
                </a:solidFill>
              </a:rPr>
              <a:t>Increased awareness and implementation </a:t>
            </a:r>
            <a:r>
              <a:rPr lang="en-GB"/>
              <a:t>of preservation practices and standards in Europe</a:t>
            </a:r>
            <a:endParaRPr/>
          </a:p>
          <a:p>
            <a:pPr marL="457200" lvl="0" indent="-406400" algn="l" rtl="0">
              <a:lnSpc>
                <a:spcPct val="120000"/>
              </a:lnSpc>
              <a:spcBef>
                <a:spcPts val="1000"/>
              </a:spcBef>
              <a:spcAft>
                <a:spcPts val="0"/>
              </a:spcAft>
              <a:buSzPct val="142857"/>
              <a:buChar char="•"/>
            </a:pPr>
            <a:r>
              <a:rPr lang="en-GB"/>
              <a:t>Practices, standards and tools for digital preservation </a:t>
            </a:r>
            <a:r>
              <a:rPr lang="en-GB">
                <a:solidFill>
                  <a:schemeClr val="accent1"/>
                </a:solidFill>
              </a:rPr>
              <a:t>are mainstreamed in the EOSC ecosystem</a:t>
            </a:r>
            <a:endParaRPr/>
          </a:p>
          <a:p>
            <a:pPr marL="457200" lvl="0" indent="-406400" algn="l" rtl="0">
              <a:lnSpc>
                <a:spcPct val="120000"/>
              </a:lnSpc>
              <a:spcBef>
                <a:spcPts val="1000"/>
              </a:spcBef>
              <a:spcAft>
                <a:spcPts val="0"/>
              </a:spcAft>
              <a:buSzPct val="142857"/>
              <a:buChar char="•"/>
            </a:pPr>
            <a:r>
              <a:rPr lang="en-GB">
                <a:solidFill>
                  <a:schemeClr val="accent1"/>
                </a:solidFill>
              </a:rPr>
              <a:t>Advance the establishment of the EOSC Federation </a:t>
            </a:r>
            <a:r>
              <a:rPr lang="en-GB"/>
              <a:t>by supporting the emergence of a European distributed infrastructure for digital preservation, curation and access</a:t>
            </a:r>
            <a:endParaRPr/>
          </a:p>
          <a:p>
            <a:pPr marL="457200" lvl="0" indent="-406400" algn="l" rtl="0">
              <a:lnSpc>
                <a:spcPct val="120000"/>
              </a:lnSpc>
              <a:spcBef>
                <a:spcPts val="1000"/>
              </a:spcBef>
              <a:spcAft>
                <a:spcPts val="0"/>
              </a:spcAft>
              <a:buSzPct val="142857"/>
              <a:buChar char="•"/>
            </a:pPr>
            <a:r>
              <a:rPr lang="en-GB">
                <a:solidFill>
                  <a:schemeClr val="accent1"/>
                </a:solidFill>
              </a:rPr>
              <a:t>Raise temporal aspects of FAIR </a:t>
            </a:r>
            <a:r>
              <a:rPr lang="en-GB"/>
              <a:t>on the agenda of funders and policy makers</a:t>
            </a:r>
            <a:endParaRPr/>
          </a:p>
          <a:p>
            <a:pPr marL="457200" lvl="0" indent="-406400" algn="l" rtl="0">
              <a:lnSpc>
                <a:spcPct val="120000"/>
              </a:lnSpc>
              <a:spcBef>
                <a:spcPts val="1000"/>
              </a:spcBef>
              <a:spcAft>
                <a:spcPts val="0"/>
              </a:spcAft>
              <a:buSzPct val="142857"/>
              <a:buChar char="•"/>
            </a:pPr>
            <a:r>
              <a:rPr lang="en-GB"/>
              <a:t>The </a:t>
            </a:r>
            <a:r>
              <a:rPr lang="en-GB">
                <a:solidFill>
                  <a:schemeClr val="accent1"/>
                </a:solidFill>
              </a:rPr>
              <a:t>skills </a:t>
            </a:r>
            <a:r>
              <a:rPr lang="en-GB" sz="2900"/>
              <a:t>in</a:t>
            </a:r>
            <a:r>
              <a:rPr lang="en-GB">
                <a:solidFill>
                  <a:schemeClr val="accent1"/>
                </a:solidFill>
              </a:rPr>
              <a:t> </a:t>
            </a:r>
            <a:r>
              <a:rPr lang="en-GB" sz="2900"/>
              <a:t>digital</a:t>
            </a:r>
            <a:r>
              <a:rPr lang="en-GB">
                <a:solidFill>
                  <a:schemeClr val="accent1"/>
                </a:solidFill>
              </a:rPr>
              <a:t> </a:t>
            </a:r>
            <a:r>
              <a:rPr lang="en-GB"/>
              <a:t>preservation, data quality, and curation among the European </a:t>
            </a:r>
            <a:r>
              <a:rPr lang="en-GB">
                <a:solidFill>
                  <a:schemeClr val="accent1"/>
                </a:solidFill>
              </a:rPr>
              <a:t>scientific community are significantly enhanced</a:t>
            </a:r>
            <a:endParaRPr/>
          </a:p>
          <a:p>
            <a:pPr marL="457200" lvl="0" indent="-228600" algn="l" rtl="0">
              <a:lnSpc>
                <a:spcPct val="100000"/>
              </a:lnSpc>
              <a:spcBef>
                <a:spcPts val="1000"/>
              </a:spcBef>
              <a:spcAft>
                <a:spcPts val="0"/>
              </a:spcAft>
              <a:buClr>
                <a:schemeClr val="dk1"/>
              </a:buClr>
              <a:buSzPct val="142857"/>
              <a:buNone/>
            </a:pPr>
            <a:endParaRPr/>
          </a:p>
        </p:txBody>
      </p:sp>
      <p:sp>
        <p:nvSpPr>
          <p:cNvPr id="370" name="Google Shape;370;p35"/>
          <p:cNvSpPr txBox="1">
            <a:spLocks noGrp="1"/>
          </p:cNvSpPr>
          <p:nvPr>
            <p:ph type="body" idx="2"/>
          </p:nvPr>
        </p:nvSpPr>
        <p:spPr>
          <a:xfrm>
            <a:off x="664897" y="1982904"/>
            <a:ext cx="10515600" cy="477893"/>
          </a:xfrm>
          <a:prstGeom prst="rect">
            <a:avLst/>
          </a:prstGeom>
          <a:noFill/>
          <a:ln>
            <a:noFill/>
          </a:ln>
        </p:spPr>
        <p:txBody>
          <a:bodyPr spcFirstLastPara="1" wrap="square" lIns="91425" tIns="45700" rIns="91425" bIns="45700" anchor="t" anchorCtr="0">
            <a:normAutofit fontScale="85000" lnSpcReduction="20000"/>
          </a:bodyPr>
          <a:lstStyle/>
          <a:p>
            <a:pPr marL="457200" lvl="0" indent="-228600" algn="l" rtl="0">
              <a:lnSpc>
                <a:spcPct val="90000"/>
              </a:lnSpc>
              <a:spcBef>
                <a:spcPts val="1000"/>
              </a:spcBef>
              <a:spcAft>
                <a:spcPts val="0"/>
              </a:spcAft>
              <a:buClr>
                <a:schemeClr val="dk1"/>
              </a:buClr>
              <a:buSzPct val="117647"/>
              <a:buNone/>
            </a:pPr>
            <a:r>
              <a:rPr lang="en-GB"/>
              <a:t>Specific project impacts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36"/>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EOSC EDEN Consortium</a:t>
            </a:r>
            <a:endParaRPr/>
          </a:p>
        </p:txBody>
      </p:sp>
      <p:pic>
        <p:nvPicPr>
          <p:cNvPr id="376" name="Google Shape;376;p36"/>
          <p:cNvPicPr preferRelativeResize="0"/>
          <p:nvPr/>
        </p:nvPicPr>
        <p:blipFill rotWithShape="1">
          <a:blip r:embed="rId3">
            <a:alphaModFix/>
          </a:blip>
          <a:srcRect/>
          <a:stretch/>
        </p:blipFill>
        <p:spPr>
          <a:xfrm>
            <a:off x="9609704" y="4939409"/>
            <a:ext cx="2091102" cy="1111974"/>
          </a:xfrm>
          <a:prstGeom prst="rect">
            <a:avLst/>
          </a:prstGeom>
          <a:noFill/>
          <a:ln>
            <a:noFill/>
          </a:ln>
        </p:spPr>
      </p:pic>
      <p:pic>
        <p:nvPicPr>
          <p:cNvPr id="377" name="Google Shape;377;p36"/>
          <p:cNvPicPr preferRelativeResize="0"/>
          <p:nvPr/>
        </p:nvPicPr>
        <p:blipFill rotWithShape="1">
          <a:blip r:embed="rId4">
            <a:alphaModFix/>
          </a:blip>
          <a:srcRect/>
          <a:stretch/>
        </p:blipFill>
        <p:spPr>
          <a:xfrm>
            <a:off x="7312614" y="5344047"/>
            <a:ext cx="1442888" cy="1137717"/>
          </a:xfrm>
          <a:prstGeom prst="rect">
            <a:avLst/>
          </a:prstGeom>
          <a:noFill/>
          <a:ln>
            <a:noFill/>
          </a:ln>
        </p:spPr>
      </p:pic>
      <p:pic>
        <p:nvPicPr>
          <p:cNvPr id="378" name="Google Shape;378;p36"/>
          <p:cNvPicPr preferRelativeResize="0"/>
          <p:nvPr/>
        </p:nvPicPr>
        <p:blipFill rotWithShape="1">
          <a:blip r:embed="rId5">
            <a:alphaModFix/>
          </a:blip>
          <a:srcRect/>
          <a:stretch/>
        </p:blipFill>
        <p:spPr>
          <a:xfrm>
            <a:off x="4765444" y="4858389"/>
            <a:ext cx="2689476" cy="565401"/>
          </a:xfrm>
          <a:prstGeom prst="rect">
            <a:avLst/>
          </a:prstGeom>
          <a:noFill/>
          <a:ln>
            <a:noFill/>
          </a:ln>
        </p:spPr>
      </p:pic>
      <p:pic>
        <p:nvPicPr>
          <p:cNvPr id="379" name="Google Shape;379;p36"/>
          <p:cNvPicPr preferRelativeResize="0"/>
          <p:nvPr/>
        </p:nvPicPr>
        <p:blipFill rotWithShape="1">
          <a:blip r:embed="rId6">
            <a:alphaModFix/>
          </a:blip>
          <a:srcRect/>
          <a:stretch/>
        </p:blipFill>
        <p:spPr>
          <a:xfrm>
            <a:off x="2726183" y="5358296"/>
            <a:ext cx="2019782" cy="1077915"/>
          </a:xfrm>
          <a:prstGeom prst="rect">
            <a:avLst/>
          </a:prstGeom>
          <a:noFill/>
          <a:ln>
            <a:noFill/>
          </a:ln>
        </p:spPr>
      </p:pic>
      <p:pic>
        <p:nvPicPr>
          <p:cNvPr id="380" name="Google Shape;380;p36"/>
          <p:cNvPicPr preferRelativeResize="0"/>
          <p:nvPr/>
        </p:nvPicPr>
        <p:blipFill rotWithShape="1">
          <a:blip r:embed="rId7">
            <a:alphaModFix/>
          </a:blip>
          <a:srcRect/>
          <a:stretch/>
        </p:blipFill>
        <p:spPr>
          <a:xfrm>
            <a:off x="9169182" y="3511235"/>
            <a:ext cx="2531624" cy="908083"/>
          </a:xfrm>
          <a:prstGeom prst="rect">
            <a:avLst/>
          </a:prstGeom>
          <a:noFill/>
          <a:ln>
            <a:noFill/>
          </a:ln>
        </p:spPr>
      </p:pic>
      <p:pic>
        <p:nvPicPr>
          <p:cNvPr id="381" name="Google Shape;381;p36"/>
          <p:cNvPicPr preferRelativeResize="0"/>
          <p:nvPr/>
        </p:nvPicPr>
        <p:blipFill rotWithShape="1">
          <a:blip r:embed="rId8">
            <a:alphaModFix/>
          </a:blip>
          <a:srcRect/>
          <a:stretch/>
        </p:blipFill>
        <p:spPr>
          <a:xfrm>
            <a:off x="7826589" y="4400305"/>
            <a:ext cx="1411445" cy="715390"/>
          </a:xfrm>
          <a:prstGeom prst="rect">
            <a:avLst/>
          </a:prstGeom>
          <a:noFill/>
          <a:ln>
            <a:noFill/>
          </a:ln>
        </p:spPr>
      </p:pic>
      <p:pic>
        <p:nvPicPr>
          <p:cNvPr id="382" name="Google Shape;382;p36"/>
          <p:cNvPicPr preferRelativeResize="0"/>
          <p:nvPr/>
        </p:nvPicPr>
        <p:blipFill rotWithShape="1">
          <a:blip r:embed="rId9">
            <a:alphaModFix/>
          </a:blip>
          <a:srcRect/>
          <a:stretch/>
        </p:blipFill>
        <p:spPr>
          <a:xfrm>
            <a:off x="5191057" y="3253478"/>
            <a:ext cx="2531624" cy="982866"/>
          </a:xfrm>
          <a:prstGeom prst="rect">
            <a:avLst/>
          </a:prstGeom>
          <a:noFill/>
          <a:ln>
            <a:noFill/>
          </a:ln>
        </p:spPr>
      </p:pic>
      <p:pic>
        <p:nvPicPr>
          <p:cNvPr id="383" name="Google Shape;383;p36"/>
          <p:cNvPicPr preferRelativeResize="0"/>
          <p:nvPr/>
        </p:nvPicPr>
        <p:blipFill rotWithShape="1">
          <a:blip r:embed="rId10">
            <a:alphaModFix/>
          </a:blip>
          <a:srcRect/>
          <a:stretch/>
        </p:blipFill>
        <p:spPr>
          <a:xfrm>
            <a:off x="3490630" y="3427514"/>
            <a:ext cx="1267870" cy="1267870"/>
          </a:xfrm>
          <a:prstGeom prst="rect">
            <a:avLst/>
          </a:prstGeom>
          <a:noFill/>
          <a:ln>
            <a:noFill/>
          </a:ln>
        </p:spPr>
      </p:pic>
      <p:pic>
        <p:nvPicPr>
          <p:cNvPr id="384" name="Google Shape;384;p36"/>
          <p:cNvPicPr preferRelativeResize="0"/>
          <p:nvPr/>
        </p:nvPicPr>
        <p:blipFill rotWithShape="1">
          <a:blip r:embed="rId11">
            <a:alphaModFix/>
          </a:blip>
          <a:srcRect l="10592" t="36285" r="8375" b="30970"/>
          <a:stretch/>
        </p:blipFill>
        <p:spPr>
          <a:xfrm>
            <a:off x="495223" y="3511235"/>
            <a:ext cx="2537780" cy="725109"/>
          </a:xfrm>
          <a:prstGeom prst="rect">
            <a:avLst/>
          </a:prstGeom>
          <a:noFill/>
          <a:ln>
            <a:noFill/>
          </a:ln>
        </p:spPr>
      </p:pic>
      <p:pic>
        <p:nvPicPr>
          <p:cNvPr id="385" name="Google Shape;385;p36"/>
          <p:cNvPicPr preferRelativeResize="0"/>
          <p:nvPr/>
        </p:nvPicPr>
        <p:blipFill rotWithShape="1">
          <a:blip r:embed="rId12">
            <a:alphaModFix/>
          </a:blip>
          <a:srcRect/>
          <a:stretch/>
        </p:blipFill>
        <p:spPr>
          <a:xfrm>
            <a:off x="9528988" y="2036633"/>
            <a:ext cx="2183163" cy="778225"/>
          </a:xfrm>
          <a:prstGeom prst="rect">
            <a:avLst/>
          </a:prstGeom>
          <a:noFill/>
          <a:ln>
            <a:noFill/>
          </a:ln>
        </p:spPr>
      </p:pic>
      <p:pic>
        <p:nvPicPr>
          <p:cNvPr id="386" name="Google Shape;386;p36"/>
          <p:cNvPicPr preferRelativeResize="0"/>
          <p:nvPr/>
        </p:nvPicPr>
        <p:blipFill rotWithShape="1">
          <a:blip r:embed="rId13">
            <a:alphaModFix/>
          </a:blip>
          <a:srcRect/>
          <a:stretch/>
        </p:blipFill>
        <p:spPr>
          <a:xfrm>
            <a:off x="7932643" y="2198578"/>
            <a:ext cx="1232560" cy="1232560"/>
          </a:xfrm>
          <a:prstGeom prst="rect">
            <a:avLst/>
          </a:prstGeom>
          <a:noFill/>
          <a:ln>
            <a:noFill/>
          </a:ln>
        </p:spPr>
      </p:pic>
      <p:pic>
        <p:nvPicPr>
          <p:cNvPr id="387" name="Google Shape;387;p36"/>
          <p:cNvPicPr preferRelativeResize="0"/>
          <p:nvPr/>
        </p:nvPicPr>
        <p:blipFill rotWithShape="1">
          <a:blip r:embed="rId14">
            <a:alphaModFix/>
          </a:blip>
          <a:srcRect/>
          <a:stretch/>
        </p:blipFill>
        <p:spPr>
          <a:xfrm>
            <a:off x="5399385" y="1992434"/>
            <a:ext cx="2402494" cy="825526"/>
          </a:xfrm>
          <a:prstGeom prst="rect">
            <a:avLst/>
          </a:prstGeom>
          <a:noFill/>
          <a:ln>
            <a:noFill/>
          </a:ln>
        </p:spPr>
      </p:pic>
      <p:pic>
        <p:nvPicPr>
          <p:cNvPr id="388" name="Google Shape;388;p36"/>
          <p:cNvPicPr preferRelativeResize="0"/>
          <p:nvPr/>
        </p:nvPicPr>
        <p:blipFill rotWithShape="1">
          <a:blip r:embed="rId15">
            <a:alphaModFix/>
          </a:blip>
          <a:srcRect/>
          <a:stretch/>
        </p:blipFill>
        <p:spPr>
          <a:xfrm>
            <a:off x="2472894" y="2437544"/>
            <a:ext cx="2537780" cy="826966"/>
          </a:xfrm>
          <a:prstGeom prst="rect">
            <a:avLst/>
          </a:prstGeom>
          <a:noFill/>
          <a:ln>
            <a:noFill/>
          </a:ln>
        </p:spPr>
      </p:pic>
      <p:pic>
        <p:nvPicPr>
          <p:cNvPr id="389" name="Google Shape;389;p36"/>
          <p:cNvPicPr preferRelativeResize="0"/>
          <p:nvPr/>
        </p:nvPicPr>
        <p:blipFill rotWithShape="1">
          <a:blip r:embed="rId16">
            <a:alphaModFix/>
          </a:blip>
          <a:srcRect l="8853" t="11355" r="8195" b="10538"/>
          <a:stretch/>
        </p:blipFill>
        <p:spPr>
          <a:xfrm>
            <a:off x="497338" y="2030867"/>
            <a:ext cx="1586845" cy="1128013"/>
          </a:xfrm>
          <a:prstGeom prst="rect">
            <a:avLst/>
          </a:prstGeom>
          <a:noFill/>
          <a:ln>
            <a:noFill/>
          </a:ln>
        </p:spPr>
      </p:pic>
      <p:pic>
        <p:nvPicPr>
          <p:cNvPr id="390" name="Google Shape;390;p36"/>
          <p:cNvPicPr preferRelativeResize="0"/>
          <p:nvPr/>
        </p:nvPicPr>
        <p:blipFill rotWithShape="1">
          <a:blip r:embed="rId17">
            <a:alphaModFix/>
          </a:blip>
          <a:srcRect/>
          <a:stretch/>
        </p:blipFill>
        <p:spPr>
          <a:xfrm>
            <a:off x="479849" y="4858389"/>
            <a:ext cx="2059306" cy="906759"/>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Shape 394"/>
        <p:cNvGrpSpPr/>
        <p:nvPr/>
      </p:nvGrpSpPr>
      <p:grpSpPr>
        <a:xfrm>
          <a:off x="0" y="0"/>
          <a:ext cx="0" cy="0"/>
          <a:chOff x="0" y="0"/>
          <a:chExt cx="0" cy="0"/>
        </a:xfrm>
      </p:grpSpPr>
      <p:pic>
        <p:nvPicPr>
          <p:cNvPr id="395" name="Google Shape;395;p37" descr="A map of europe with red squares&#10;&#10;AI-generated content may be incorrect."/>
          <p:cNvPicPr preferRelativeResize="0"/>
          <p:nvPr/>
        </p:nvPicPr>
        <p:blipFill rotWithShape="1">
          <a:blip r:embed="rId3">
            <a:alphaModFix/>
          </a:blip>
          <a:srcRect/>
          <a:stretch/>
        </p:blipFill>
        <p:spPr>
          <a:xfrm>
            <a:off x="3107179" y="0"/>
            <a:ext cx="6880101" cy="6858000"/>
          </a:xfrm>
          <a:prstGeom prst="rect">
            <a:avLst/>
          </a:prstGeom>
          <a:noFill/>
          <a:ln>
            <a:noFill/>
          </a:ln>
        </p:spPr>
      </p:pic>
      <p:pic>
        <p:nvPicPr>
          <p:cNvPr id="396" name="Google Shape;396;p37" descr="A logo with a black background&#10;&#10;AI-generated content may be incorrect."/>
          <p:cNvPicPr preferRelativeResize="0"/>
          <p:nvPr/>
        </p:nvPicPr>
        <p:blipFill rotWithShape="1">
          <a:blip r:embed="rId4">
            <a:alphaModFix/>
          </a:blip>
          <a:srcRect/>
          <a:stretch/>
        </p:blipFill>
        <p:spPr>
          <a:xfrm>
            <a:off x="10281033" y="712196"/>
            <a:ext cx="1592822" cy="1200650"/>
          </a:xfrm>
          <a:prstGeom prst="rect">
            <a:avLst/>
          </a:prstGeom>
          <a:noFill/>
          <a:ln>
            <a:noFill/>
          </a:ln>
        </p:spPr>
      </p:pic>
      <p:pic>
        <p:nvPicPr>
          <p:cNvPr id="397" name="Google Shape;397;p37" descr="A black background with grey text&#10;&#10;AI-generated content may be incorrect."/>
          <p:cNvPicPr preferRelativeResize="0"/>
          <p:nvPr/>
        </p:nvPicPr>
        <p:blipFill rotWithShape="1">
          <a:blip r:embed="rId5">
            <a:alphaModFix/>
          </a:blip>
          <a:srcRect/>
          <a:stretch/>
        </p:blipFill>
        <p:spPr>
          <a:xfrm>
            <a:off x="9972886" y="4152427"/>
            <a:ext cx="2209113" cy="719866"/>
          </a:xfrm>
          <a:prstGeom prst="rect">
            <a:avLst/>
          </a:prstGeom>
          <a:noFill/>
          <a:ln>
            <a:noFill/>
          </a:ln>
        </p:spPr>
      </p:pic>
      <p:pic>
        <p:nvPicPr>
          <p:cNvPr id="398" name="Google Shape;398;p37" descr="A logo with text on it&#10;&#10;AI-generated content may be incorrect."/>
          <p:cNvPicPr preferRelativeResize="0"/>
          <p:nvPr/>
        </p:nvPicPr>
        <p:blipFill rotWithShape="1">
          <a:blip r:embed="rId6">
            <a:alphaModFix/>
          </a:blip>
          <a:srcRect/>
          <a:stretch/>
        </p:blipFill>
        <p:spPr>
          <a:xfrm>
            <a:off x="6629542" y="351593"/>
            <a:ext cx="1344787" cy="1344787"/>
          </a:xfrm>
          <a:prstGeom prst="rect">
            <a:avLst/>
          </a:prstGeom>
          <a:noFill/>
          <a:ln>
            <a:noFill/>
          </a:ln>
        </p:spPr>
      </p:pic>
      <p:pic>
        <p:nvPicPr>
          <p:cNvPr id="399" name="Google Shape;399;p37" descr="A blue and white sign with white text&#10;&#10;AI-generated content may be incorrect."/>
          <p:cNvPicPr preferRelativeResize="0"/>
          <p:nvPr/>
        </p:nvPicPr>
        <p:blipFill rotWithShape="1">
          <a:blip r:embed="rId7">
            <a:alphaModFix/>
          </a:blip>
          <a:srcRect/>
          <a:stretch/>
        </p:blipFill>
        <p:spPr>
          <a:xfrm>
            <a:off x="2766417" y="4649872"/>
            <a:ext cx="1921052" cy="685364"/>
          </a:xfrm>
          <a:prstGeom prst="rect">
            <a:avLst/>
          </a:prstGeom>
          <a:noFill/>
          <a:ln>
            <a:noFill/>
          </a:ln>
        </p:spPr>
      </p:pic>
      <p:pic>
        <p:nvPicPr>
          <p:cNvPr id="400" name="Google Shape;400;p37" descr="A logo for a company&#10;&#10;AI-generated content may be incorrect."/>
          <p:cNvPicPr preferRelativeResize="0"/>
          <p:nvPr/>
        </p:nvPicPr>
        <p:blipFill rotWithShape="1">
          <a:blip r:embed="rId8">
            <a:alphaModFix/>
          </a:blip>
          <a:srcRect/>
          <a:stretch/>
        </p:blipFill>
        <p:spPr>
          <a:xfrm>
            <a:off x="3325284" y="2700227"/>
            <a:ext cx="2139332" cy="1512754"/>
          </a:xfrm>
          <a:prstGeom prst="rect">
            <a:avLst/>
          </a:prstGeom>
          <a:noFill/>
          <a:ln>
            <a:noFill/>
          </a:ln>
        </p:spPr>
      </p:pic>
      <p:pic>
        <p:nvPicPr>
          <p:cNvPr id="401" name="Google Shape;401;p37" descr="A blue and white logo&#10;&#10;AI-generated content may be incorrect."/>
          <p:cNvPicPr preferRelativeResize="0"/>
          <p:nvPr/>
        </p:nvPicPr>
        <p:blipFill rotWithShape="1">
          <a:blip r:embed="rId9">
            <a:alphaModFix/>
          </a:blip>
          <a:srcRect/>
          <a:stretch/>
        </p:blipFill>
        <p:spPr>
          <a:xfrm>
            <a:off x="6652148" y="5858975"/>
            <a:ext cx="1011990" cy="1011990"/>
          </a:xfrm>
          <a:prstGeom prst="rect">
            <a:avLst/>
          </a:prstGeom>
          <a:noFill/>
          <a:ln>
            <a:noFill/>
          </a:ln>
        </p:spPr>
      </p:pic>
      <p:pic>
        <p:nvPicPr>
          <p:cNvPr id="402" name="Google Shape;402;p37" descr="A logo with a hat and text&#10;&#10;AI-generated content may be incorrect."/>
          <p:cNvPicPr preferRelativeResize="0"/>
          <p:nvPr/>
        </p:nvPicPr>
        <p:blipFill rotWithShape="1">
          <a:blip r:embed="rId10">
            <a:alphaModFix/>
          </a:blip>
          <a:srcRect/>
          <a:stretch/>
        </p:blipFill>
        <p:spPr>
          <a:xfrm>
            <a:off x="10021339" y="4957902"/>
            <a:ext cx="2112206" cy="821634"/>
          </a:xfrm>
          <a:prstGeom prst="rect">
            <a:avLst/>
          </a:prstGeom>
          <a:noFill/>
          <a:ln>
            <a:noFill/>
          </a:ln>
        </p:spPr>
      </p:pic>
      <p:pic>
        <p:nvPicPr>
          <p:cNvPr id="403" name="Google Shape;403;p37"/>
          <p:cNvPicPr preferRelativeResize="0"/>
          <p:nvPr/>
        </p:nvPicPr>
        <p:blipFill rotWithShape="1">
          <a:blip r:embed="rId11">
            <a:alphaModFix/>
          </a:blip>
          <a:srcRect/>
          <a:stretch/>
        </p:blipFill>
        <p:spPr>
          <a:xfrm>
            <a:off x="5926361" y="1984043"/>
            <a:ext cx="1411445" cy="715390"/>
          </a:xfrm>
          <a:prstGeom prst="rect">
            <a:avLst/>
          </a:prstGeom>
          <a:noFill/>
          <a:ln>
            <a:noFill/>
          </a:ln>
        </p:spPr>
      </p:pic>
      <p:pic>
        <p:nvPicPr>
          <p:cNvPr id="404" name="Google Shape;404;p37"/>
          <p:cNvPicPr preferRelativeResize="0"/>
          <p:nvPr/>
        </p:nvPicPr>
        <p:blipFill rotWithShape="1">
          <a:blip r:embed="rId12">
            <a:alphaModFix/>
          </a:blip>
          <a:srcRect/>
          <a:stretch/>
        </p:blipFill>
        <p:spPr>
          <a:xfrm>
            <a:off x="10124490" y="6020562"/>
            <a:ext cx="1920298" cy="688803"/>
          </a:xfrm>
          <a:prstGeom prst="rect">
            <a:avLst/>
          </a:prstGeom>
          <a:noFill/>
          <a:ln>
            <a:noFill/>
          </a:ln>
        </p:spPr>
      </p:pic>
      <p:pic>
        <p:nvPicPr>
          <p:cNvPr id="405" name="Google Shape;405;p37"/>
          <p:cNvPicPr preferRelativeResize="0"/>
          <p:nvPr/>
        </p:nvPicPr>
        <p:blipFill rotWithShape="1">
          <a:blip r:embed="rId13">
            <a:alphaModFix/>
          </a:blip>
          <a:srcRect/>
          <a:stretch/>
        </p:blipFill>
        <p:spPr>
          <a:xfrm>
            <a:off x="1940316" y="5638920"/>
            <a:ext cx="2059306" cy="906759"/>
          </a:xfrm>
          <a:prstGeom prst="rect">
            <a:avLst/>
          </a:prstGeom>
          <a:noFill/>
          <a:ln>
            <a:noFill/>
          </a:ln>
        </p:spPr>
      </p:pic>
      <p:pic>
        <p:nvPicPr>
          <p:cNvPr id="406" name="Google Shape;406;p37"/>
          <p:cNvPicPr preferRelativeResize="0"/>
          <p:nvPr/>
        </p:nvPicPr>
        <p:blipFill rotWithShape="1">
          <a:blip r:embed="rId14">
            <a:alphaModFix/>
          </a:blip>
          <a:srcRect/>
          <a:stretch/>
        </p:blipFill>
        <p:spPr>
          <a:xfrm>
            <a:off x="3722511" y="1088256"/>
            <a:ext cx="1862935" cy="994209"/>
          </a:xfrm>
          <a:prstGeom prst="rect">
            <a:avLst/>
          </a:prstGeom>
          <a:noFill/>
          <a:ln>
            <a:noFill/>
          </a:ln>
        </p:spPr>
      </p:pic>
      <p:pic>
        <p:nvPicPr>
          <p:cNvPr id="407" name="Google Shape;407;p37"/>
          <p:cNvPicPr preferRelativeResize="0"/>
          <p:nvPr/>
        </p:nvPicPr>
        <p:blipFill rotWithShape="1">
          <a:blip r:embed="rId15">
            <a:alphaModFix/>
          </a:blip>
          <a:srcRect/>
          <a:stretch/>
        </p:blipFill>
        <p:spPr>
          <a:xfrm>
            <a:off x="3497384" y="4079225"/>
            <a:ext cx="1868582" cy="392826"/>
          </a:xfrm>
          <a:prstGeom prst="rect">
            <a:avLst/>
          </a:prstGeom>
          <a:noFill/>
          <a:ln>
            <a:noFill/>
          </a:ln>
        </p:spPr>
      </p:pic>
      <p:pic>
        <p:nvPicPr>
          <p:cNvPr id="408" name="Google Shape;408;p37"/>
          <p:cNvPicPr preferRelativeResize="0"/>
          <p:nvPr/>
        </p:nvPicPr>
        <p:blipFill rotWithShape="1">
          <a:blip r:embed="rId16">
            <a:alphaModFix/>
          </a:blip>
          <a:srcRect/>
          <a:stretch/>
        </p:blipFill>
        <p:spPr>
          <a:xfrm>
            <a:off x="4778740" y="5755189"/>
            <a:ext cx="1260157" cy="993633"/>
          </a:xfrm>
          <a:prstGeom prst="rect">
            <a:avLst/>
          </a:prstGeom>
          <a:noFill/>
          <a:ln>
            <a:noFill/>
          </a:ln>
        </p:spPr>
      </p:pic>
      <p:pic>
        <p:nvPicPr>
          <p:cNvPr id="409" name="Google Shape;409;p37"/>
          <p:cNvPicPr preferRelativeResize="0"/>
          <p:nvPr/>
        </p:nvPicPr>
        <p:blipFill rotWithShape="1">
          <a:blip r:embed="rId17">
            <a:alphaModFix/>
          </a:blip>
          <a:srcRect/>
          <a:stretch/>
        </p:blipFill>
        <p:spPr>
          <a:xfrm>
            <a:off x="7855155" y="5719635"/>
            <a:ext cx="2091102" cy="1111974"/>
          </a:xfrm>
          <a:prstGeom prst="rect">
            <a:avLst/>
          </a:prstGeom>
          <a:noFill/>
          <a:ln>
            <a:noFill/>
          </a:ln>
        </p:spPr>
      </p:pic>
      <p:cxnSp>
        <p:nvCxnSpPr>
          <p:cNvPr id="410" name="Google Shape;410;p37"/>
          <p:cNvCxnSpPr/>
          <p:nvPr/>
        </p:nvCxnSpPr>
        <p:spPr>
          <a:xfrm>
            <a:off x="5568227" y="3535551"/>
            <a:ext cx="1281047" cy="386432"/>
          </a:xfrm>
          <a:prstGeom prst="straightConnector1">
            <a:avLst/>
          </a:prstGeom>
          <a:noFill/>
          <a:ln w="9525" cap="flat" cmpd="sng">
            <a:solidFill>
              <a:schemeClr val="dk1"/>
            </a:solidFill>
            <a:prstDash val="solid"/>
            <a:round/>
            <a:headEnd type="none" w="sm" len="sm"/>
            <a:tailEnd type="none" w="sm" len="sm"/>
          </a:ln>
        </p:spPr>
      </p:cxnSp>
      <p:cxnSp>
        <p:nvCxnSpPr>
          <p:cNvPr id="411" name="Google Shape;411;p37"/>
          <p:cNvCxnSpPr>
            <a:stCxn id="401" idx="0"/>
          </p:cNvCxnSpPr>
          <p:nvPr/>
        </p:nvCxnSpPr>
        <p:spPr>
          <a:xfrm rot="10800000" flipH="1">
            <a:off x="7158143" y="4957775"/>
            <a:ext cx="604800" cy="901200"/>
          </a:xfrm>
          <a:prstGeom prst="straightConnector1">
            <a:avLst/>
          </a:prstGeom>
          <a:noFill/>
          <a:ln w="9525" cap="flat" cmpd="sng">
            <a:solidFill>
              <a:schemeClr val="dk1"/>
            </a:solidFill>
            <a:prstDash val="solid"/>
            <a:round/>
            <a:headEnd type="none" w="sm" len="sm"/>
            <a:tailEnd type="none" w="sm" len="sm"/>
          </a:ln>
        </p:spPr>
      </p:cxnSp>
      <p:cxnSp>
        <p:nvCxnSpPr>
          <p:cNvPr id="412" name="Google Shape;412;p37"/>
          <p:cNvCxnSpPr>
            <a:endCxn id="397" idx="1"/>
          </p:cNvCxnSpPr>
          <p:nvPr/>
        </p:nvCxnSpPr>
        <p:spPr>
          <a:xfrm>
            <a:off x="8077186" y="4152360"/>
            <a:ext cx="1895700" cy="360000"/>
          </a:xfrm>
          <a:prstGeom prst="straightConnector1">
            <a:avLst/>
          </a:prstGeom>
          <a:noFill/>
          <a:ln w="9525" cap="flat" cmpd="sng">
            <a:solidFill>
              <a:schemeClr val="dk1"/>
            </a:solidFill>
            <a:prstDash val="solid"/>
            <a:round/>
            <a:headEnd type="none" w="sm" len="sm"/>
            <a:tailEnd type="none" w="sm" len="sm"/>
          </a:ln>
        </p:spPr>
      </p:cxnSp>
      <p:cxnSp>
        <p:nvCxnSpPr>
          <p:cNvPr id="413" name="Google Shape;413;p37"/>
          <p:cNvCxnSpPr>
            <a:endCxn id="402" idx="1"/>
          </p:cNvCxnSpPr>
          <p:nvPr/>
        </p:nvCxnSpPr>
        <p:spPr>
          <a:xfrm>
            <a:off x="8077339" y="4275519"/>
            <a:ext cx="1944000" cy="1093200"/>
          </a:xfrm>
          <a:prstGeom prst="straightConnector1">
            <a:avLst/>
          </a:prstGeom>
          <a:noFill/>
          <a:ln w="9525" cap="flat" cmpd="sng">
            <a:solidFill>
              <a:schemeClr val="dk1"/>
            </a:solidFill>
            <a:prstDash val="solid"/>
            <a:round/>
            <a:headEnd type="none" w="sm" len="sm"/>
            <a:tailEnd type="none" w="sm" len="sm"/>
          </a:ln>
        </p:spPr>
      </p:cxnSp>
      <p:cxnSp>
        <p:nvCxnSpPr>
          <p:cNvPr id="414" name="Google Shape;414;p37"/>
          <p:cNvCxnSpPr>
            <a:endCxn id="404" idx="1"/>
          </p:cNvCxnSpPr>
          <p:nvPr/>
        </p:nvCxnSpPr>
        <p:spPr>
          <a:xfrm>
            <a:off x="8011590" y="4393964"/>
            <a:ext cx="2112900" cy="1971000"/>
          </a:xfrm>
          <a:prstGeom prst="straightConnector1">
            <a:avLst/>
          </a:prstGeom>
          <a:noFill/>
          <a:ln w="9525" cap="flat" cmpd="sng">
            <a:solidFill>
              <a:schemeClr val="dk1"/>
            </a:solidFill>
            <a:prstDash val="solid"/>
            <a:round/>
            <a:headEnd type="none" w="sm" len="sm"/>
            <a:tailEnd type="none" w="sm" len="sm"/>
          </a:ln>
        </p:spPr>
      </p:cxnSp>
      <p:cxnSp>
        <p:nvCxnSpPr>
          <p:cNvPr id="415" name="Google Shape;415;p37"/>
          <p:cNvCxnSpPr/>
          <p:nvPr/>
        </p:nvCxnSpPr>
        <p:spPr>
          <a:xfrm rot="10800000">
            <a:off x="7797051" y="4957902"/>
            <a:ext cx="458430" cy="761733"/>
          </a:xfrm>
          <a:prstGeom prst="straightConnector1">
            <a:avLst/>
          </a:prstGeom>
          <a:noFill/>
          <a:ln w="9525" cap="flat" cmpd="sng">
            <a:solidFill>
              <a:schemeClr val="dk1"/>
            </a:solidFill>
            <a:prstDash val="solid"/>
            <a:round/>
            <a:headEnd type="none" w="sm" len="sm"/>
            <a:tailEnd type="none" w="sm" len="sm"/>
          </a:ln>
        </p:spPr>
      </p:cxnSp>
      <p:pic>
        <p:nvPicPr>
          <p:cNvPr id="416" name="Google Shape;416;p37"/>
          <p:cNvPicPr preferRelativeResize="0"/>
          <p:nvPr/>
        </p:nvPicPr>
        <p:blipFill rotWithShape="1">
          <a:blip r:embed="rId16">
            <a:alphaModFix/>
          </a:blip>
          <a:srcRect/>
          <a:stretch/>
        </p:blipFill>
        <p:spPr>
          <a:xfrm>
            <a:off x="10367404" y="2499360"/>
            <a:ext cx="1271453" cy="1002540"/>
          </a:xfrm>
          <a:prstGeom prst="rect">
            <a:avLst/>
          </a:prstGeom>
          <a:noFill/>
          <a:ln>
            <a:noFill/>
          </a:ln>
        </p:spPr>
      </p:pic>
      <p:cxnSp>
        <p:nvCxnSpPr>
          <p:cNvPr id="417" name="Google Shape;417;p37"/>
          <p:cNvCxnSpPr/>
          <p:nvPr/>
        </p:nvCxnSpPr>
        <p:spPr>
          <a:xfrm rot="10800000" flipH="1">
            <a:off x="9049269" y="2975133"/>
            <a:ext cx="1231764" cy="867903"/>
          </a:xfrm>
          <a:prstGeom prst="straightConnector1">
            <a:avLst/>
          </a:prstGeom>
          <a:noFill/>
          <a:ln w="9525" cap="flat" cmpd="sng">
            <a:solidFill>
              <a:schemeClr val="dk1"/>
            </a:solidFill>
            <a:prstDash val="solid"/>
            <a:round/>
            <a:headEnd type="none" w="sm" len="sm"/>
            <a:tailEnd type="none" w="sm" len="sm"/>
          </a:ln>
        </p:spPr>
      </p:cxnSp>
      <p:cxnSp>
        <p:nvCxnSpPr>
          <p:cNvPr id="418" name="Google Shape;418;p37"/>
          <p:cNvCxnSpPr>
            <a:endCxn id="396" idx="1"/>
          </p:cNvCxnSpPr>
          <p:nvPr/>
        </p:nvCxnSpPr>
        <p:spPr>
          <a:xfrm rot="10800000" flipH="1">
            <a:off x="9253533" y="1312521"/>
            <a:ext cx="1027500" cy="1036800"/>
          </a:xfrm>
          <a:prstGeom prst="straightConnector1">
            <a:avLst/>
          </a:prstGeom>
          <a:noFill/>
          <a:ln w="9525" cap="flat" cmpd="sng">
            <a:solidFill>
              <a:schemeClr val="dk1"/>
            </a:solidFill>
            <a:prstDash val="solid"/>
            <a:round/>
            <a:headEnd type="none" w="sm" len="sm"/>
            <a:tailEnd type="none" w="sm" len="sm"/>
          </a:ln>
        </p:spPr>
      </p:cxnSp>
      <p:cxnSp>
        <p:nvCxnSpPr>
          <p:cNvPr id="419" name="Google Shape;419;p37"/>
          <p:cNvCxnSpPr/>
          <p:nvPr/>
        </p:nvCxnSpPr>
        <p:spPr>
          <a:xfrm rot="10800000" flipH="1">
            <a:off x="5574523" y="3991060"/>
            <a:ext cx="1280027" cy="216518"/>
          </a:xfrm>
          <a:prstGeom prst="straightConnector1">
            <a:avLst/>
          </a:prstGeom>
          <a:noFill/>
          <a:ln w="9525" cap="flat" cmpd="sng">
            <a:solidFill>
              <a:schemeClr val="dk1"/>
            </a:solidFill>
            <a:prstDash val="solid"/>
            <a:round/>
            <a:headEnd type="none" w="sm" len="sm"/>
            <a:tailEnd type="none" w="sm" len="sm"/>
          </a:ln>
        </p:spPr>
      </p:cxnSp>
      <p:cxnSp>
        <p:nvCxnSpPr>
          <p:cNvPr id="420" name="Google Shape;420;p37"/>
          <p:cNvCxnSpPr/>
          <p:nvPr/>
        </p:nvCxnSpPr>
        <p:spPr>
          <a:xfrm rot="10800000" flipH="1">
            <a:off x="5846100" y="4957902"/>
            <a:ext cx="1905904" cy="1207418"/>
          </a:xfrm>
          <a:prstGeom prst="straightConnector1">
            <a:avLst/>
          </a:prstGeom>
          <a:noFill/>
          <a:ln w="9525" cap="flat" cmpd="sng">
            <a:solidFill>
              <a:schemeClr val="dk1"/>
            </a:solidFill>
            <a:prstDash val="solid"/>
            <a:round/>
            <a:headEnd type="none" w="sm" len="sm"/>
            <a:tailEnd type="none" w="sm" len="sm"/>
          </a:ln>
        </p:spPr>
      </p:cxnSp>
      <p:cxnSp>
        <p:nvCxnSpPr>
          <p:cNvPr id="421" name="Google Shape;421;p37"/>
          <p:cNvCxnSpPr/>
          <p:nvPr/>
        </p:nvCxnSpPr>
        <p:spPr>
          <a:xfrm>
            <a:off x="7072739" y="2699433"/>
            <a:ext cx="475740" cy="1291627"/>
          </a:xfrm>
          <a:prstGeom prst="straightConnector1">
            <a:avLst/>
          </a:prstGeom>
          <a:noFill/>
          <a:ln w="9525" cap="flat" cmpd="sng">
            <a:solidFill>
              <a:schemeClr val="dk1"/>
            </a:solidFill>
            <a:prstDash val="solid"/>
            <a:round/>
            <a:headEnd type="none" w="sm" len="sm"/>
            <a:tailEnd type="none" w="sm" len="sm"/>
          </a:ln>
        </p:spPr>
      </p:cxnSp>
      <p:cxnSp>
        <p:nvCxnSpPr>
          <p:cNvPr id="422" name="Google Shape;422;p37"/>
          <p:cNvCxnSpPr/>
          <p:nvPr/>
        </p:nvCxnSpPr>
        <p:spPr>
          <a:xfrm rot="10800000">
            <a:off x="7581446" y="1648190"/>
            <a:ext cx="430271" cy="841062"/>
          </a:xfrm>
          <a:prstGeom prst="straightConnector1">
            <a:avLst/>
          </a:prstGeom>
          <a:noFill/>
          <a:ln w="9525" cap="flat" cmpd="sng">
            <a:solidFill>
              <a:schemeClr val="dk1"/>
            </a:solidFill>
            <a:prstDash val="solid"/>
            <a:round/>
            <a:headEnd type="none" w="sm" len="sm"/>
            <a:tailEnd type="none" w="sm" len="sm"/>
          </a:ln>
        </p:spPr>
      </p:cxnSp>
      <p:pic>
        <p:nvPicPr>
          <p:cNvPr id="423" name="Google Shape;423;p37" descr="Blue letters on a black background&#10;&#10;AI-generated content may be incorrect."/>
          <p:cNvPicPr preferRelativeResize="0"/>
          <p:nvPr/>
        </p:nvPicPr>
        <p:blipFill rotWithShape="1">
          <a:blip r:embed="rId18">
            <a:alphaModFix/>
          </a:blip>
          <a:srcRect/>
          <a:stretch/>
        </p:blipFill>
        <p:spPr>
          <a:xfrm>
            <a:off x="3603967" y="2247981"/>
            <a:ext cx="2078754" cy="714285"/>
          </a:xfrm>
          <a:prstGeom prst="rect">
            <a:avLst/>
          </a:prstGeom>
          <a:noFill/>
          <a:ln>
            <a:noFill/>
          </a:ln>
        </p:spPr>
      </p:pic>
      <p:cxnSp>
        <p:nvCxnSpPr>
          <p:cNvPr id="424" name="Google Shape;424;p37"/>
          <p:cNvCxnSpPr/>
          <p:nvPr/>
        </p:nvCxnSpPr>
        <p:spPr>
          <a:xfrm>
            <a:off x="5585446" y="2047973"/>
            <a:ext cx="1902633" cy="1943087"/>
          </a:xfrm>
          <a:prstGeom prst="straightConnector1">
            <a:avLst/>
          </a:prstGeom>
          <a:noFill/>
          <a:ln w="9525" cap="flat" cmpd="sng">
            <a:solidFill>
              <a:schemeClr val="dk1"/>
            </a:solidFill>
            <a:prstDash val="solid"/>
            <a:round/>
            <a:headEnd type="none" w="sm" len="sm"/>
            <a:tailEnd type="none" w="sm" len="sm"/>
          </a:ln>
        </p:spPr>
      </p:cxnSp>
      <p:cxnSp>
        <p:nvCxnSpPr>
          <p:cNvPr id="425" name="Google Shape;425;p37"/>
          <p:cNvCxnSpPr/>
          <p:nvPr/>
        </p:nvCxnSpPr>
        <p:spPr>
          <a:xfrm>
            <a:off x="5581057" y="2864949"/>
            <a:ext cx="1924241" cy="1190041"/>
          </a:xfrm>
          <a:prstGeom prst="straightConnector1">
            <a:avLst/>
          </a:prstGeom>
          <a:noFill/>
          <a:ln w="9525" cap="flat" cmpd="sng">
            <a:solidFill>
              <a:schemeClr val="dk1"/>
            </a:solidFill>
            <a:prstDash val="solid"/>
            <a:round/>
            <a:headEnd type="none" w="sm" len="sm"/>
            <a:tailEnd type="none" w="sm" len="sm"/>
          </a:ln>
        </p:spPr>
      </p:cxnSp>
      <p:cxnSp>
        <p:nvCxnSpPr>
          <p:cNvPr id="426" name="Google Shape;426;p37"/>
          <p:cNvCxnSpPr/>
          <p:nvPr/>
        </p:nvCxnSpPr>
        <p:spPr>
          <a:xfrm rot="10800000" flipH="1">
            <a:off x="4739529" y="4259574"/>
            <a:ext cx="2703148" cy="685363"/>
          </a:xfrm>
          <a:prstGeom prst="straightConnector1">
            <a:avLst/>
          </a:prstGeom>
          <a:noFill/>
          <a:ln w="9525" cap="flat" cmpd="sng">
            <a:solidFill>
              <a:schemeClr val="dk1"/>
            </a:solidFill>
            <a:prstDash val="solid"/>
            <a:round/>
            <a:headEnd type="none" w="sm" len="sm"/>
            <a:tailEnd type="none" w="sm" len="sm"/>
          </a:ln>
        </p:spPr>
      </p:cxnSp>
      <p:cxnSp>
        <p:nvCxnSpPr>
          <p:cNvPr id="427" name="Google Shape;427;p37"/>
          <p:cNvCxnSpPr/>
          <p:nvPr/>
        </p:nvCxnSpPr>
        <p:spPr>
          <a:xfrm rot="10800000" flipH="1">
            <a:off x="3999622" y="4725592"/>
            <a:ext cx="2921315" cy="1294970"/>
          </a:xfrm>
          <a:prstGeom prst="straightConnector1">
            <a:avLst/>
          </a:prstGeom>
          <a:noFill/>
          <a:ln w="9525" cap="flat" cmpd="sng">
            <a:solidFill>
              <a:schemeClr val="dk1"/>
            </a:solidFill>
            <a:prstDash val="solid"/>
            <a:round/>
            <a:headEnd type="none" w="sm" len="sm"/>
            <a:tailEnd type="none" w="sm" len="sm"/>
          </a:ln>
        </p:spPr>
      </p:cxnSp>
      <p:sp>
        <p:nvSpPr>
          <p:cNvPr id="428" name="Google Shape;428;p37"/>
          <p:cNvSpPr txBox="1"/>
          <p:nvPr/>
        </p:nvSpPr>
        <p:spPr>
          <a:xfrm>
            <a:off x="304800" y="1312521"/>
            <a:ext cx="2776844" cy="2769989"/>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GB" sz="1600" b="0" i="0" u="none" strike="noStrike" cap="none">
                <a:solidFill>
                  <a:srgbClr val="000000"/>
                </a:solidFill>
                <a:latin typeface="Arial"/>
                <a:ea typeface="Arial"/>
                <a:cs typeface="Arial"/>
                <a:sym typeface="Arial"/>
              </a:rPr>
              <a:t>16 partners from nine countries with expertise in:</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GB" sz="1600" b="0" i="0" u="none" strike="noStrike" cap="none">
                <a:solidFill>
                  <a:srgbClr val="000000"/>
                </a:solidFill>
                <a:latin typeface="Arial"/>
                <a:ea typeface="Arial"/>
                <a:cs typeface="Arial"/>
                <a:sym typeface="Arial"/>
              </a:rPr>
              <a:t>digital preservation</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GB" sz="1600" b="0" i="0" u="none" strike="noStrike" cap="none">
                <a:solidFill>
                  <a:srgbClr val="000000"/>
                </a:solidFill>
                <a:latin typeface="Arial"/>
                <a:ea typeface="Arial"/>
                <a:cs typeface="Arial"/>
                <a:sym typeface="Arial"/>
              </a:rPr>
              <a:t>data quality</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GB" sz="1600" b="0" i="0" u="none" strike="noStrike" cap="none">
                <a:solidFill>
                  <a:srgbClr val="000000"/>
                </a:solidFill>
                <a:latin typeface="Arial"/>
                <a:ea typeface="Arial"/>
                <a:cs typeface="Arial"/>
                <a:sym typeface="Arial"/>
              </a:rPr>
              <a:t>curation </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GB" sz="1600" b="0" i="0" u="none" strike="noStrike" cap="none">
                <a:solidFill>
                  <a:srgbClr val="000000"/>
                </a:solidFill>
                <a:latin typeface="Arial"/>
                <a:ea typeface="Arial"/>
                <a:cs typeface="Arial"/>
                <a:sym typeface="Arial"/>
              </a:rPr>
              <a:t>FAIR data management and services</a:t>
            </a:r>
            <a:endParaRPr sz="1400" b="0" i="0" u="none" strike="noStrike" cap="none">
              <a:solidFill>
                <a:srgbClr val="000000"/>
              </a:solidFill>
              <a:latin typeface="Arial"/>
              <a:ea typeface="Arial"/>
              <a:cs typeface="Arial"/>
              <a:sym typeface="Arial"/>
            </a:endParaRPr>
          </a:p>
          <a:p>
            <a:pPr marL="285750" marR="0" lvl="0" indent="-285750" algn="l" rtl="0">
              <a:lnSpc>
                <a:spcPct val="100000"/>
              </a:lnSpc>
              <a:spcBef>
                <a:spcPts val="0"/>
              </a:spcBef>
              <a:spcAft>
                <a:spcPts val="0"/>
              </a:spcAft>
              <a:buClr>
                <a:srgbClr val="000000"/>
              </a:buClr>
              <a:buSzPts val="1600"/>
              <a:buFont typeface="Arial"/>
              <a:buChar char="•"/>
            </a:pPr>
            <a:r>
              <a:rPr lang="en-GB" sz="1600" b="0" i="0" u="none" strike="noStrike" cap="none">
                <a:solidFill>
                  <a:srgbClr val="000000"/>
                </a:solidFill>
                <a:latin typeface="Arial"/>
                <a:ea typeface="Arial"/>
                <a:cs typeface="Arial"/>
                <a:sym typeface="Arial"/>
              </a:rPr>
              <a:t>hosting of repositories and archives</a:t>
            </a:r>
            <a:endParaRPr sz="1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429" name="Google Shape;429;p37" descr="A black background with white text&#10;&#10;AI-generated content may be incorrect."/>
          <p:cNvPicPr preferRelativeResize="0"/>
          <p:nvPr/>
        </p:nvPicPr>
        <p:blipFill rotWithShape="1">
          <a:blip r:embed="rId19">
            <a:alphaModFix/>
          </a:blip>
          <a:srcRect/>
          <a:stretch/>
        </p:blipFill>
        <p:spPr>
          <a:xfrm>
            <a:off x="206354" y="174652"/>
            <a:ext cx="2520701" cy="719329"/>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33"/>
        <p:cNvGrpSpPr/>
        <p:nvPr/>
      </p:nvGrpSpPr>
      <p:grpSpPr>
        <a:xfrm>
          <a:off x="0" y="0"/>
          <a:ext cx="0" cy="0"/>
          <a:chOff x="0" y="0"/>
          <a:chExt cx="0" cy="0"/>
        </a:xfrm>
      </p:grpSpPr>
      <p:graphicFrame>
        <p:nvGraphicFramePr>
          <p:cNvPr id="434" name="Google Shape;434;p5"/>
          <p:cNvGraphicFramePr/>
          <p:nvPr/>
        </p:nvGraphicFramePr>
        <p:xfrm>
          <a:off x="1224535" y="2160172"/>
          <a:ext cx="4111725" cy="1962487"/>
        </p:xfrm>
        <a:graphic>
          <a:graphicData uri="http://schemas.openxmlformats.org/drawingml/2006/table">
            <a:tbl>
              <a:tblPr firstRow="1" bandRow="1">
                <a:noFill/>
                <a:tableStyleId>{40EF78EE-993D-4552-8D74-483EF9375679}</a:tableStyleId>
              </a:tblPr>
              <a:tblGrid>
                <a:gridCol w="853650">
                  <a:extLst>
                    <a:ext uri="{9D8B030D-6E8A-4147-A177-3AD203B41FA5}">
                      <a16:colId xmlns:a16="http://schemas.microsoft.com/office/drawing/2014/main" val="20000"/>
                    </a:ext>
                  </a:extLst>
                </a:gridCol>
                <a:gridCol w="3258075">
                  <a:extLst>
                    <a:ext uri="{9D8B030D-6E8A-4147-A177-3AD203B41FA5}">
                      <a16:colId xmlns:a16="http://schemas.microsoft.com/office/drawing/2014/main" val="20001"/>
                    </a:ext>
                  </a:extLst>
                </a:gridCol>
              </a:tblGrid>
              <a:tr h="441525">
                <a:tc>
                  <a:txBody>
                    <a:bodyPr/>
                    <a:lstStyle/>
                    <a:p>
                      <a:pPr marL="0" marR="0" lvl="0" indent="0" algn="ctr" rtl="0">
                        <a:lnSpc>
                          <a:spcPct val="90000"/>
                        </a:lnSpc>
                        <a:spcBef>
                          <a:spcPts val="0"/>
                        </a:spcBef>
                        <a:spcAft>
                          <a:spcPts val="0"/>
                        </a:spcAft>
                        <a:buClr>
                          <a:schemeClr val="dk1"/>
                        </a:buClr>
                        <a:buSzPts val="2400"/>
                        <a:buFont typeface="Arial"/>
                        <a:buNone/>
                      </a:pPr>
                      <a:endParaRPr sz="1800" b="0" i="0" u="none" strike="noStrike" cap="none">
                        <a:solidFill>
                          <a:srgbClr val="7F7F7F"/>
                        </a:solidFill>
                        <a:latin typeface="Roboto Light"/>
                        <a:ea typeface="Roboto Light"/>
                        <a:cs typeface="Roboto Light"/>
                        <a:sym typeface="Roboto Light"/>
                      </a:endParaRPr>
                    </a:p>
                  </a:txBody>
                  <a:tcPr marL="91450" marR="91450" marT="45725" marB="45725"/>
                </a:tc>
                <a:tc>
                  <a:txBody>
                    <a:bodyPr/>
                    <a:lstStyle/>
                    <a:p>
                      <a:pPr marL="0" marR="0" lvl="0" indent="0" algn="l" rtl="0">
                        <a:lnSpc>
                          <a:spcPct val="90000"/>
                        </a:lnSpc>
                        <a:spcBef>
                          <a:spcPts val="0"/>
                        </a:spcBef>
                        <a:spcAft>
                          <a:spcPts val="0"/>
                        </a:spcAft>
                        <a:buClr>
                          <a:schemeClr val="dk1"/>
                        </a:buClr>
                        <a:buSzPts val="2400"/>
                        <a:buFont typeface="Arial"/>
                        <a:buNone/>
                      </a:pPr>
                      <a:r>
                        <a:rPr lang="en-GB" sz="1600" b="0" i="0" u="sng" strike="noStrike" cap="none">
                          <a:solidFill>
                            <a:srgbClr val="7F7F7F"/>
                          </a:solidFill>
                          <a:latin typeface="Roboto Light"/>
                          <a:ea typeface="Roboto Light"/>
                          <a:cs typeface="Roboto Light"/>
                          <a:sym typeface="Roboto Light"/>
                          <a:hlinkClick r:id="rId3">
                            <a:extLst>
                              <a:ext uri="{A12FA001-AC4F-418D-AE19-62706E023703}">
                                <ahyp:hlinkClr xmlns:ahyp="http://schemas.microsoft.com/office/drawing/2018/hyperlinkcolor" val="tx"/>
                              </a:ext>
                            </a:extLst>
                          </a:hlinkClick>
                        </a:rPr>
                        <a:t>eden-fidelis.eu </a:t>
                      </a:r>
                      <a:endParaRPr sz="1600" b="0" i="0" u="none" strike="noStrike" cap="none">
                        <a:solidFill>
                          <a:srgbClr val="7F7F7F"/>
                        </a:solidFill>
                        <a:latin typeface="Roboto Light"/>
                        <a:ea typeface="Roboto Light"/>
                        <a:cs typeface="Roboto Light"/>
                        <a:sym typeface="Roboto Light"/>
                      </a:endParaRPr>
                    </a:p>
                  </a:txBody>
                  <a:tcPr marL="91450" marR="91450" marT="45725" marB="45725" anchor="ctr"/>
                </a:tc>
                <a:extLst>
                  <a:ext uri="{0D108BD9-81ED-4DB2-BD59-A6C34878D82A}">
                    <a16:rowId xmlns:a16="http://schemas.microsoft.com/office/drawing/2014/main" val="10000"/>
                  </a:ext>
                </a:extLst>
              </a:tr>
              <a:tr h="495300">
                <a:tc>
                  <a:txBody>
                    <a:bodyPr/>
                    <a:lstStyle/>
                    <a:p>
                      <a:pPr marL="0" marR="0" lvl="0" indent="0" algn="ctr" rtl="0">
                        <a:lnSpc>
                          <a:spcPct val="90000"/>
                        </a:lnSpc>
                        <a:spcBef>
                          <a:spcPts val="0"/>
                        </a:spcBef>
                        <a:spcAft>
                          <a:spcPts val="0"/>
                        </a:spcAft>
                        <a:buClr>
                          <a:schemeClr val="dk1"/>
                        </a:buClr>
                        <a:buSzPts val="2400"/>
                        <a:buFont typeface="Arial"/>
                        <a:buNone/>
                      </a:pPr>
                      <a:endParaRPr sz="1800" b="0" i="0" u="none" strike="noStrike" cap="none">
                        <a:solidFill>
                          <a:srgbClr val="7F7F7F"/>
                        </a:solidFill>
                        <a:latin typeface="Roboto Light"/>
                        <a:ea typeface="Roboto Light"/>
                        <a:cs typeface="Roboto Light"/>
                        <a:sym typeface="Roboto Light"/>
                      </a:endParaRPr>
                    </a:p>
                  </a:txBody>
                  <a:tcPr marL="91450" marR="91450" marT="45725" marB="45725"/>
                </a:tc>
                <a:tc>
                  <a:txBody>
                    <a:bodyPr/>
                    <a:lstStyle/>
                    <a:p>
                      <a:pPr marL="0" marR="0" lvl="0" indent="0" algn="l" rtl="0">
                        <a:lnSpc>
                          <a:spcPct val="90000"/>
                        </a:lnSpc>
                        <a:spcBef>
                          <a:spcPts val="0"/>
                        </a:spcBef>
                        <a:spcAft>
                          <a:spcPts val="0"/>
                        </a:spcAft>
                        <a:buClr>
                          <a:schemeClr val="dk1"/>
                        </a:buClr>
                        <a:buSzPts val="2400"/>
                        <a:buFont typeface="Arial"/>
                        <a:buNone/>
                      </a:pPr>
                      <a:r>
                        <a:rPr lang="en-GB" sz="1600" b="0" i="0" u="sng" strike="noStrike" cap="none">
                          <a:solidFill>
                            <a:srgbClr val="7F7F7F"/>
                          </a:solidFill>
                          <a:latin typeface="Roboto Light"/>
                          <a:ea typeface="Roboto Light"/>
                          <a:cs typeface="Roboto Light"/>
                          <a:sym typeface="Roboto Light"/>
                          <a:hlinkClick r:id="rId4">
                            <a:extLst>
                              <a:ext uri="{A12FA001-AC4F-418D-AE19-62706E023703}">
                                <ahyp:hlinkClr xmlns:ahyp="http://schemas.microsoft.com/office/drawing/2018/hyperlinkcolor" val="tx"/>
                              </a:ext>
                            </a:extLst>
                          </a:hlinkClick>
                        </a:rPr>
                        <a:t>linkedin.com/company/eosc-eden</a:t>
                      </a:r>
                      <a:endParaRPr sz="1600" b="0" i="0" u="none" strike="noStrike" cap="none">
                        <a:solidFill>
                          <a:srgbClr val="7F7F7F"/>
                        </a:solidFill>
                        <a:latin typeface="Roboto Light"/>
                        <a:ea typeface="Roboto Light"/>
                        <a:cs typeface="Roboto Light"/>
                        <a:sym typeface="Roboto Light"/>
                      </a:endParaRPr>
                    </a:p>
                  </a:txBody>
                  <a:tcPr marL="91450" marR="91450" marT="45725" marB="45725" anchor="ctr"/>
                </a:tc>
                <a:extLst>
                  <a:ext uri="{0D108BD9-81ED-4DB2-BD59-A6C34878D82A}">
                    <a16:rowId xmlns:a16="http://schemas.microsoft.com/office/drawing/2014/main" val="10001"/>
                  </a:ext>
                </a:extLst>
              </a:tr>
              <a:tr h="495300">
                <a:tc>
                  <a:txBody>
                    <a:bodyPr/>
                    <a:lstStyle/>
                    <a:p>
                      <a:pPr marL="0" marR="0" lvl="0" indent="0" algn="ctr" rtl="0">
                        <a:lnSpc>
                          <a:spcPct val="90000"/>
                        </a:lnSpc>
                        <a:spcBef>
                          <a:spcPts val="0"/>
                        </a:spcBef>
                        <a:spcAft>
                          <a:spcPts val="0"/>
                        </a:spcAft>
                        <a:buClr>
                          <a:schemeClr val="dk1"/>
                        </a:buClr>
                        <a:buSzPts val="2400"/>
                        <a:buFont typeface="Arial"/>
                        <a:buNone/>
                      </a:pPr>
                      <a:endParaRPr sz="1800" b="0" i="0" u="none" strike="noStrike" cap="none">
                        <a:solidFill>
                          <a:srgbClr val="7F7F7F"/>
                        </a:solidFill>
                        <a:latin typeface="Roboto Light"/>
                        <a:ea typeface="Roboto Light"/>
                        <a:cs typeface="Roboto Light"/>
                        <a:sym typeface="Roboto Light"/>
                      </a:endParaRPr>
                    </a:p>
                  </a:txBody>
                  <a:tcPr marL="91450" marR="91450" marT="45725" marB="45725"/>
                </a:tc>
                <a:tc>
                  <a:txBody>
                    <a:bodyPr/>
                    <a:lstStyle/>
                    <a:p>
                      <a:pPr marL="0" marR="0" lvl="0" indent="0" algn="l" rtl="0">
                        <a:lnSpc>
                          <a:spcPct val="90000"/>
                        </a:lnSpc>
                        <a:spcBef>
                          <a:spcPts val="0"/>
                        </a:spcBef>
                        <a:spcAft>
                          <a:spcPts val="0"/>
                        </a:spcAft>
                        <a:buClr>
                          <a:schemeClr val="dk1"/>
                        </a:buClr>
                        <a:buSzPts val="2400"/>
                        <a:buFont typeface="Arial"/>
                        <a:buNone/>
                      </a:pPr>
                      <a:r>
                        <a:rPr lang="en-GB" sz="1600" b="0" i="0" u="sng" strike="noStrike" cap="none">
                          <a:solidFill>
                            <a:srgbClr val="7F7F7F"/>
                          </a:solidFill>
                          <a:latin typeface="Roboto Light"/>
                          <a:ea typeface="Roboto Light"/>
                          <a:cs typeface="Roboto Light"/>
                          <a:sym typeface="Roboto Light"/>
                          <a:hlinkClick r:id="rId5">
                            <a:extLst>
                              <a:ext uri="{A12FA001-AC4F-418D-AE19-62706E023703}">
                                <ahyp:hlinkClr xmlns:ahyp="http://schemas.microsoft.com/office/drawing/2018/hyperlinkcolor" val="tx"/>
                              </a:ext>
                            </a:extLst>
                          </a:hlinkClick>
                        </a:rPr>
                        <a:t>@eosc-eden.bsky.social</a:t>
                      </a:r>
                      <a:endParaRPr sz="1600" b="0" i="0" u="none" strike="noStrike" cap="none">
                        <a:solidFill>
                          <a:srgbClr val="7F7F7F"/>
                        </a:solidFill>
                        <a:latin typeface="Roboto Light"/>
                        <a:ea typeface="Roboto Light"/>
                        <a:cs typeface="Roboto Light"/>
                        <a:sym typeface="Roboto Light"/>
                      </a:endParaRPr>
                    </a:p>
                  </a:txBody>
                  <a:tcPr marL="91450" marR="91450" marT="45725" marB="45725" anchor="ctr"/>
                </a:tc>
                <a:extLst>
                  <a:ext uri="{0D108BD9-81ED-4DB2-BD59-A6C34878D82A}">
                    <a16:rowId xmlns:a16="http://schemas.microsoft.com/office/drawing/2014/main" val="10002"/>
                  </a:ext>
                </a:extLst>
              </a:tr>
              <a:tr h="495300">
                <a:tc>
                  <a:txBody>
                    <a:bodyPr/>
                    <a:lstStyle/>
                    <a:p>
                      <a:pPr marL="0" marR="0" lvl="0" indent="0" algn="ctr" rtl="0">
                        <a:lnSpc>
                          <a:spcPct val="90000"/>
                        </a:lnSpc>
                        <a:spcBef>
                          <a:spcPts val="0"/>
                        </a:spcBef>
                        <a:spcAft>
                          <a:spcPts val="0"/>
                        </a:spcAft>
                        <a:buClr>
                          <a:schemeClr val="dk1"/>
                        </a:buClr>
                        <a:buSzPts val="2400"/>
                        <a:buFont typeface="Arial"/>
                        <a:buNone/>
                      </a:pPr>
                      <a:endParaRPr sz="1800" b="0" i="0" u="none" strike="noStrike" cap="none">
                        <a:solidFill>
                          <a:srgbClr val="7F7F7F"/>
                        </a:solidFill>
                        <a:latin typeface="Roboto Light"/>
                        <a:ea typeface="Roboto Light"/>
                        <a:cs typeface="Roboto Light"/>
                        <a:sym typeface="Roboto Light"/>
                      </a:endParaRPr>
                    </a:p>
                  </a:txBody>
                  <a:tcPr marL="91450" marR="91450" marT="45725" marB="45725"/>
                </a:tc>
                <a:tc>
                  <a:txBody>
                    <a:bodyPr/>
                    <a:lstStyle/>
                    <a:p>
                      <a:pPr marL="0" marR="0" lvl="0" indent="0" algn="l" rtl="0">
                        <a:lnSpc>
                          <a:spcPct val="90000"/>
                        </a:lnSpc>
                        <a:spcBef>
                          <a:spcPts val="0"/>
                        </a:spcBef>
                        <a:spcAft>
                          <a:spcPts val="0"/>
                        </a:spcAft>
                        <a:buClr>
                          <a:schemeClr val="dk1"/>
                        </a:buClr>
                        <a:buSzPts val="2400"/>
                        <a:buFont typeface="Arial"/>
                        <a:buNone/>
                      </a:pPr>
                      <a:r>
                        <a:rPr lang="en-GB" sz="1600" b="0" i="0" u="sng" strike="noStrike" cap="none">
                          <a:solidFill>
                            <a:srgbClr val="7F7F7F"/>
                          </a:solidFill>
                          <a:latin typeface="Roboto Light"/>
                          <a:ea typeface="Roboto Light"/>
                          <a:cs typeface="Roboto Light"/>
                          <a:sym typeface="Roboto Light"/>
                          <a:hlinkClick r:id="rId6">
                            <a:extLst>
                              <a:ext uri="{A12FA001-AC4F-418D-AE19-62706E023703}">
                                <ahyp:hlinkClr xmlns:ahyp="http://schemas.microsoft.com/office/drawing/2018/hyperlinkcolor" val="tx"/>
                              </a:ext>
                            </a:extLst>
                          </a:hlinkClick>
                        </a:rPr>
                        <a:t>@EOSC-EDEN</a:t>
                      </a:r>
                      <a:endParaRPr sz="1600" b="0" i="0" u="none" strike="noStrike" cap="none">
                        <a:solidFill>
                          <a:srgbClr val="7F7F7F"/>
                        </a:solidFill>
                        <a:latin typeface="Roboto Light"/>
                        <a:ea typeface="Roboto Light"/>
                        <a:cs typeface="Roboto Light"/>
                        <a:sym typeface="Roboto Light"/>
                      </a:endParaRPr>
                    </a:p>
                  </a:txBody>
                  <a:tcPr marL="91450" marR="91450" marT="45725" marB="45725" anchor="ctr"/>
                </a:tc>
                <a:extLst>
                  <a:ext uri="{0D108BD9-81ED-4DB2-BD59-A6C34878D82A}">
                    <a16:rowId xmlns:a16="http://schemas.microsoft.com/office/drawing/2014/main" val="10003"/>
                  </a:ext>
                </a:extLst>
              </a:tr>
            </a:tbl>
          </a:graphicData>
        </a:graphic>
      </p:graphicFrame>
      <p:pic>
        <p:nvPicPr>
          <p:cNvPr id="435" name="Google Shape;435;p5">
            <a:hlinkClick r:id="rId5"/>
          </p:cNvPr>
          <p:cNvPicPr preferRelativeResize="0"/>
          <p:nvPr/>
        </p:nvPicPr>
        <p:blipFill rotWithShape="1">
          <a:blip r:embed="rId7">
            <a:alphaModFix/>
          </a:blip>
          <a:srcRect r="76852"/>
          <a:stretch/>
        </p:blipFill>
        <p:spPr>
          <a:xfrm>
            <a:off x="1418172" y="3161978"/>
            <a:ext cx="396875" cy="406400"/>
          </a:xfrm>
          <a:prstGeom prst="rect">
            <a:avLst/>
          </a:prstGeom>
          <a:noFill/>
          <a:ln>
            <a:noFill/>
          </a:ln>
        </p:spPr>
      </p:pic>
      <p:pic>
        <p:nvPicPr>
          <p:cNvPr id="436" name="Google Shape;436;p5">
            <a:hlinkClick r:id="rId4"/>
          </p:cNvPr>
          <p:cNvPicPr preferRelativeResize="0"/>
          <p:nvPr/>
        </p:nvPicPr>
        <p:blipFill rotWithShape="1">
          <a:blip r:embed="rId7">
            <a:alphaModFix/>
          </a:blip>
          <a:srcRect l="36295" r="40556"/>
          <a:stretch/>
        </p:blipFill>
        <p:spPr>
          <a:xfrm>
            <a:off x="1414050" y="2666678"/>
            <a:ext cx="396875" cy="406400"/>
          </a:xfrm>
          <a:prstGeom prst="rect">
            <a:avLst/>
          </a:prstGeom>
          <a:noFill/>
          <a:ln>
            <a:noFill/>
          </a:ln>
        </p:spPr>
      </p:pic>
      <p:pic>
        <p:nvPicPr>
          <p:cNvPr id="437" name="Google Shape;437;p5">
            <a:hlinkClick r:id="rId6"/>
          </p:cNvPr>
          <p:cNvPicPr preferRelativeResize="0"/>
          <p:nvPr/>
        </p:nvPicPr>
        <p:blipFill rotWithShape="1">
          <a:blip r:embed="rId7">
            <a:alphaModFix/>
          </a:blip>
          <a:srcRect l="72593" r="4259"/>
          <a:stretch/>
        </p:blipFill>
        <p:spPr>
          <a:xfrm>
            <a:off x="1418173" y="3657296"/>
            <a:ext cx="396875" cy="406400"/>
          </a:xfrm>
          <a:prstGeom prst="rect">
            <a:avLst/>
          </a:prstGeom>
          <a:noFill/>
          <a:ln>
            <a:noFill/>
          </a:ln>
        </p:spPr>
      </p:pic>
      <p:pic>
        <p:nvPicPr>
          <p:cNvPr id="438" name="Google Shape;438;p5" descr="World with solid fill">
            <a:hlinkClick r:id="rId3"/>
          </p:cNvPr>
          <p:cNvPicPr preferRelativeResize="0"/>
          <p:nvPr/>
        </p:nvPicPr>
        <p:blipFill rotWithShape="1">
          <a:blip r:embed="rId8">
            <a:alphaModFix/>
          </a:blip>
          <a:srcRect/>
          <a:stretch/>
        </p:blipFill>
        <p:spPr>
          <a:xfrm flipH="1">
            <a:off x="1404525" y="2171378"/>
            <a:ext cx="406799" cy="406799"/>
          </a:xfrm>
          <a:prstGeom prst="rect">
            <a:avLst/>
          </a:prstGeom>
          <a:noFill/>
          <a:ln>
            <a:noFill/>
          </a:ln>
        </p:spPr>
      </p:pic>
      <p:sp>
        <p:nvSpPr>
          <p:cNvPr id="439" name="Google Shape;439;p5"/>
          <p:cNvSpPr txBox="1"/>
          <p:nvPr/>
        </p:nvSpPr>
        <p:spPr>
          <a:xfrm>
            <a:off x="6952455" y="2904627"/>
            <a:ext cx="3821373" cy="6463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Clr>
                <a:srgbClr val="000000"/>
              </a:buClr>
              <a:buSzPts val="4000"/>
              <a:buFont typeface="Arial"/>
              <a:buNone/>
            </a:pPr>
            <a:r>
              <a:rPr lang="en-GB" sz="4000" b="0" i="0" u="none" strike="noStrike" cap="none">
                <a:solidFill>
                  <a:srgbClr val="7F7F7F"/>
                </a:solidFill>
                <a:latin typeface="Roboto Light"/>
                <a:ea typeface="Roboto Light"/>
                <a:cs typeface="Roboto Light"/>
                <a:sym typeface="Roboto Light"/>
              </a:rPr>
              <a:t>Thank You</a:t>
            </a:r>
            <a:endParaRPr sz="1400" b="0" i="0" u="none" strike="noStrike" cap="none">
              <a:solidFill>
                <a:srgbClr val="000000"/>
              </a:solidFill>
              <a:latin typeface="Arial"/>
              <a:ea typeface="Arial"/>
              <a:cs typeface="Arial"/>
              <a:sym typeface="Arial"/>
            </a:endParaRPr>
          </a:p>
        </p:txBody>
      </p:sp>
      <p:sp>
        <p:nvSpPr>
          <p:cNvPr id="440" name="Google Shape;440;p5"/>
          <p:cNvSpPr txBox="1"/>
          <p:nvPr/>
        </p:nvSpPr>
        <p:spPr>
          <a:xfrm>
            <a:off x="2085975" y="4197985"/>
            <a:ext cx="145732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7F7F7F"/>
                </a:solidFill>
                <a:latin typeface="Arial"/>
                <a:ea typeface="Arial"/>
                <a:cs typeface="Arial"/>
                <a:sym typeface="Arial"/>
              </a:rPr>
              <a:t>#EOSCEDEN</a:t>
            </a:r>
            <a:endParaRPr sz="1400" b="0" i="0" u="none" strike="noStrike" cap="none">
              <a:solidFill>
                <a:srgbClr val="000000"/>
              </a:solidFill>
              <a:latin typeface="Arial"/>
              <a:ea typeface="Arial"/>
              <a:cs typeface="Arial"/>
              <a:sym typeface="Arial"/>
            </a:endParaRPr>
          </a:p>
        </p:txBody>
      </p:sp>
      <p:pic>
        <p:nvPicPr>
          <p:cNvPr id="441" name="Google Shape;441;p5" descr="A black cat with a tail&#10;&#10;AI-generated content may be incorrect."/>
          <p:cNvPicPr preferRelativeResize="0"/>
          <p:nvPr/>
        </p:nvPicPr>
        <p:blipFill rotWithShape="1">
          <a:blip r:embed="rId9">
            <a:alphaModFix/>
          </a:blip>
          <a:srcRect/>
          <a:stretch/>
        </p:blipFill>
        <p:spPr>
          <a:xfrm>
            <a:off x="1430070" y="4716349"/>
            <a:ext cx="373077" cy="373077"/>
          </a:xfrm>
          <a:prstGeom prst="rect">
            <a:avLst/>
          </a:prstGeom>
          <a:noFill/>
          <a:ln>
            <a:noFill/>
          </a:ln>
        </p:spPr>
      </p:pic>
      <p:sp>
        <p:nvSpPr>
          <p:cNvPr id="442" name="Google Shape;442;p5"/>
          <p:cNvSpPr txBox="1"/>
          <p:nvPr/>
        </p:nvSpPr>
        <p:spPr>
          <a:xfrm>
            <a:off x="2081847" y="4781649"/>
            <a:ext cx="254698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sng" strike="noStrike" cap="none">
                <a:solidFill>
                  <a:srgbClr val="7F7F7F"/>
                </a:solidFill>
                <a:latin typeface="Arial"/>
                <a:ea typeface="Arial"/>
                <a:cs typeface="Arial"/>
                <a:sym typeface="Arial"/>
                <a:hlinkClick r:id="rId10">
                  <a:extLst>
                    <a:ext uri="{A12FA001-AC4F-418D-AE19-62706E023703}">
                      <ahyp:hlinkClr xmlns:ahyp="http://schemas.microsoft.com/office/drawing/2018/hyperlinkcolor" val="tx"/>
                    </a:ext>
                  </a:extLst>
                </a:hlinkClick>
              </a:rPr>
              <a:t>github.com/EOSC-EDEN</a:t>
            </a:r>
            <a:endParaRPr sz="1400" b="0" i="0" u="none" strike="noStrike" cap="none">
              <a:solidFill>
                <a:srgbClr val="7F7F7F"/>
              </a:solidFill>
              <a:latin typeface="Arial"/>
              <a:ea typeface="Arial"/>
              <a:cs typeface="Arial"/>
              <a:sym typeface="Arial"/>
            </a:endParaRPr>
          </a:p>
        </p:txBody>
      </p:sp>
      <p:pic>
        <p:nvPicPr>
          <p:cNvPr id="443" name="Google Shape;443;p5" descr="A blue and black logo&#10;&#10;AI-generated content may be incorrect."/>
          <p:cNvPicPr preferRelativeResize="0"/>
          <p:nvPr/>
        </p:nvPicPr>
        <p:blipFill rotWithShape="1">
          <a:blip r:embed="rId11">
            <a:alphaModFix/>
          </a:blip>
          <a:srcRect/>
          <a:stretch/>
        </p:blipFill>
        <p:spPr>
          <a:xfrm>
            <a:off x="1404525" y="5244217"/>
            <a:ext cx="391415" cy="391415"/>
          </a:xfrm>
          <a:prstGeom prst="rect">
            <a:avLst/>
          </a:prstGeom>
          <a:noFill/>
          <a:ln>
            <a:noFill/>
          </a:ln>
        </p:spPr>
      </p:pic>
      <p:sp>
        <p:nvSpPr>
          <p:cNvPr id="444" name="Google Shape;444;p5"/>
          <p:cNvSpPr txBox="1"/>
          <p:nvPr/>
        </p:nvSpPr>
        <p:spPr>
          <a:xfrm>
            <a:off x="2081847" y="5268552"/>
            <a:ext cx="2922905" cy="30777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0" i="0" u="sng" strike="noStrike" cap="none">
                <a:solidFill>
                  <a:srgbClr val="7F7F7F"/>
                </a:solidFill>
                <a:latin typeface="Arial"/>
                <a:ea typeface="Arial"/>
                <a:cs typeface="Arial"/>
                <a:sym typeface="Arial"/>
                <a:hlinkClick r:id="rId12">
                  <a:extLst>
                    <a:ext uri="{A12FA001-AC4F-418D-AE19-62706E023703}">
                      <ahyp:hlinkClr xmlns:ahyp="http://schemas.microsoft.com/office/drawing/2018/hyperlinkcolor" val="tx"/>
                    </a:ext>
                  </a:extLst>
                </a:hlinkClick>
              </a:rPr>
              <a:t>EOSC EDEN Zenodo Community</a:t>
            </a:r>
            <a:endParaRPr sz="1400" b="0" i="0" u="none" strike="noStrike" cap="none">
              <a:solidFill>
                <a:srgbClr val="7F7F7F"/>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EOSC EDEN Project</a:t>
            </a:r>
            <a:endParaRPr/>
          </a:p>
        </p:txBody>
      </p:sp>
      <p:sp>
        <p:nvSpPr>
          <p:cNvPr id="94" name="Google Shape;94;p2"/>
          <p:cNvSpPr txBox="1">
            <a:spLocks noGrp="1"/>
          </p:cNvSpPr>
          <p:nvPr>
            <p:ph type="body" idx="1"/>
          </p:nvPr>
        </p:nvSpPr>
        <p:spPr>
          <a:xfrm>
            <a:off x="550597" y="2446283"/>
            <a:ext cx="10515600" cy="4130565"/>
          </a:xfrm>
          <a:prstGeom prst="rect">
            <a:avLst/>
          </a:prstGeom>
          <a:noFill/>
          <a:ln>
            <a:noFill/>
          </a:ln>
        </p:spPr>
        <p:txBody>
          <a:bodyPr spcFirstLastPara="1" wrap="square" lIns="91425" tIns="45700" rIns="91425" bIns="45700" anchor="t" anchorCtr="0">
            <a:normAutofit fontScale="85000" lnSpcReduction="20000"/>
          </a:bodyPr>
          <a:lstStyle/>
          <a:p>
            <a:pPr marL="228600" lvl="0" indent="-50800" algn="l" rtl="0">
              <a:lnSpc>
                <a:spcPct val="120000"/>
              </a:lnSpc>
              <a:spcBef>
                <a:spcPts val="0"/>
              </a:spcBef>
              <a:spcAft>
                <a:spcPts val="0"/>
              </a:spcAft>
              <a:buSzPct val="109803"/>
              <a:buNone/>
            </a:pPr>
            <a:r>
              <a:rPr lang="en-GB" sz="3000" b="1">
                <a:solidFill>
                  <a:schemeClr val="accent2"/>
                </a:solidFill>
              </a:rPr>
              <a:t>Summary</a:t>
            </a:r>
            <a:endParaRPr/>
          </a:p>
          <a:p>
            <a:pPr marL="228600" lvl="0" indent="-50800" algn="l" rtl="0">
              <a:lnSpc>
                <a:spcPct val="120000"/>
              </a:lnSpc>
              <a:spcBef>
                <a:spcPts val="0"/>
              </a:spcBef>
              <a:spcAft>
                <a:spcPts val="0"/>
              </a:spcAft>
              <a:buSzPct val="137254"/>
              <a:buNone/>
            </a:pPr>
            <a:r>
              <a:rPr lang="en-GB" sz="2400"/>
              <a:t>The EOSC EDEN project is funded by the European Union under the Horizon Europe framework programme and aims to support and promote digital preservation practices and standards at the European and national levels.</a:t>
            </a:r>
            <a:endParaRPr/>
          </a:p>
          <a:p>
            <a:pPr marL="228600" lvl="0" indent="-50800" algn="l" rtl="0">
              <a:lnSpc>
                <a:spcPct val="120000"/>
              </a:lnSpc>
              <a:spcBef>
                <a:spcPts val="0"/>
              </a:spcBef>
              <a:spcAft>
                <a:spcPts val="0"/>
              </a:spcAft>
              <a:buSzPct val="137254"/>
              <a:buNone/>
            </a:pPr>
            <a:endParaRPr sz="2400"/>
          </a:p>
          <a:p>
            <a:pPr marL="228600" lvl="0" indent="-50800" algn="l" rtl="0">
              <a:lnSpc>
                <a:spcPct val="120000"/>
              </a:lnSpc>
              <a:spcBef>
                <a:spcPts val="0"/>
              </a:spcBef>
              <a:spcAft>
                <a:spcPts val="0"/>
              </a:spcAft>
              <a:buSzPct val="137254"/>
              <a:buNone/>
            </a:pPr>
            <a:r>
              <a:rPr lang="en-GB" sz="2400"/>
              <a:t>This support will be complemented by the development of user-centric tools, services, and standards designed to facilitate the creation of a distributed European infrastructure for digital data preservation, retention, and access. </a:t>
            </a:r>
            <a:endParaRPr/>
          </a:p>
          <a:p>
            <a:pPr marL="228600" lvl="0" indent="-50800" algn="l" rtl="0">
              <a:lnSpc>
                <a:spcPct val="120000"/>
              </a:lnSpc>
              <a:spcBef>
                <a:spcPts val="0"/>
              </a:spcBef>
              <a:spcAft>
                <a:spcPts val="0"/>
              </a:spcAft>
              <a:buSzPct val="137254"/>
              <a:buNone/>
            </a:pPr>
            <a:endParaRPr sz="2400"/>
          </a:p>
          <a:p>
            <a:pPr marL="228600" lvl="0" indent="-50800" algn="l" rtl="0">
              <a:lnSpc>
                <a:spcPct val="120000"/>
              </a:lnSpc>
              <a:spcBef>
                <a:spcPts val="0"/>
              </a:spcBef>
              <a:spcAft>
                <a:spcPts val="0"/>
              </a:spcAft>
              <a:buSzPct val="137254"/>
              <a:buNone/>
            </a:pPr>
            <a:r>
              <a:rPr lang="en-GB" sz="2400"/>
              <a:t>These tools will be developed following extensive stakeholder engagement encompassing individuals, groups, and organisations with an interest in or influence on, the project's development, implementation, and outcomes.</a:t>
            </a:r>
            <a:endParaRPr/>
          </a:p>
        </p:txBody>
      </p:sp>
      <p:pic>
        <p:nvPicPr>
          <p:cNvPr id="95" name="Google Shape;95;p2"/>
          <p:cNvPicPr preferRelativeResize="0"/>
          <p:nvPr/>
        </p:nvPicPr>
        <p:blipFill rotWithShape="1">
          <a:blip r:embed="rId3">
            <a:alphaModFix/>
          </a:blip>
          <a:srcRect/>
          <a:stretch/>
        </p:blipFill>
        <p:spPr>
          <a:xfrm>
            <a:off x="7943850" y="316571"/>
            <a:ext cx="3019792" cy="227031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sp>
        <p:nvSpPr>
          <p:cNvPr id="100" name="Google Shape;100;p19"/>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Why is EOSC EDEN needed?</a:t>
            </a:r>
            <a:endParaRPr/>
          </a:p>
        </p:txBody>
      </p:sp>
      <p:sp>
        <p:nvSpPr>
          <p:cNvPr id="101" name="Google Shape;101;p19"/>
          <p:cNvSpPr txBox="1">
            <a:spLocks noGrp="1"/>
          </p:cNvSpPr>
          <p:nvPr>
            <p:ph type="body" idx="1"/>
          </p:nvPr>
        </p:nvSpPr>
        <p:spPr>
          <a:xfrm>
            <a:off x="664897" y="2626633"/>
            <a:ext cx="10515600" cy="3738521"/>
          </a:xfrm>
          <a:prstGeom prst="rect">
            <a:avLst/>
          </a:prstGeom>
          <a:noFill/>
          <a:ln>
            <a:noFill/>
          </a:ln>
        </p:spPr>
        <p:txBody>
          <a:bodyPr spcFirstLastPara="1" wrap="square" lIns="91425" tIns="45700" rIns="91425" bIns="45700" anchor="t" anchorCtr="0">
            <a:normAutofit/>
          </a:bodyPr>
          <a:lstStyle/>
          <a:p>
            <a:pPr marL="457200" lvl="0" indent="-406400" algn="l" rtl="0">
              <a:lnSpc>
                <a:spcPct val="100000"/>
              </a:lnSpc>
              <a:spcBef>
                <a:spcPts val="1000"/>
              </a:spcBef>
              <a:spcAft>
                <a:spcPts val="0"/>
              </a:spcAft>
              <a:buClr>
                <a:schemeClr val="dk1"/>
              </a:buClr>
              <a:buSzPts val="2800"/>
              <a:buChar char="•"/>
            </a:pPr>
            <a:r>
              <a:rPr lang="en-GB" sz="2000"/>
              <a:t>Costs and physical limitations of storage and service capacity lead to the difficult question of </a:t>
            </a:r>
            <a:r>
              <a:rPr lang="en-GB" sz="2000" b="1">
                <a:solidFill>
                  <a:schemeClr val="accent1"/>
                </a:solidFill>
              </a:rPr>
              <a:t>what is worthy of digital preservation</a:t>
            </a:r>
            <a:r>
              <a:rPr lang="en-GB" sz="2000"/>
              <a:t>.</a:t>
            </a:r>
            <a:endParaRPr/>
          </a:p>
          <a:p>
            <a:pPr marL="457200" lvl="0" indent="-406400" algn="l" rtl="0">
              <a:lnSpc>
                <a:spcPct val="100000"/>
              </a:lnSpc>
              <a:spcBef>
                <a:spcPts val="1000"/>
              </a:spcBef>
              <a:spcAft>
                <a:spcPts val="0"/>
              </a:spcAft>
              <a:buClr>
                <a:schemeClr val="dk1"/>
              </a:buClr>
              <a:buSzPts val="2800"/>
              <a:buChar char="•"/>
            </a:pPr>
            <a:r>
              <a:rPr lang="en-GB" sz="2000"/>
              <a:t>Awareness and implementation of preservation practices and standards are </a:t>
            </a:r>
            <a:r>
              <a:rPr lang="en-GB" sz="2000" b="1">
                <a:solidFill>
                  <a:schemeClr val="accent1"/>
                </a:solidFill>
              </a:rPr>
              <a:t>uneven across scientific disciplines and communities</a:t>
            </a:r>
            <a:r>
              <a:rPr lang="en-GB" sz="2000"/>
              <a:t>, which can cause fragmentation and interoperability challenges. </a:t>
            </a:r>
            <a:endParaRPr/>
          </a:p>
          <a:p>
            <a:pPr marL="457200" lvl="0" indent="-406400" algn="l" rtl="0">
              <a:lnSpc>
                <a:spcPct val="100000"/>
              </a:lnSpc>
              <a:spcBef>
                <a:spcPts val="1000"/>
              </a:spcBef>
              <a:spcAft>
                <a:spcPts val="0"/>
              </a:spcAft>
              <a:buClr>
                <a:schemeClr val="dk1"/>
              </a:buClr>
              <a:buSzPts val="2800"/>
              <a:buChar char="•"/>
            </a:pPr>
            <a:r>
              <a:rPr lang="en-GB" sz="2000"/>
              <a:t>Data curation and preservation are essential processes to </a:t>
            </a:r>
            <a:r>
              <a:rPr lang="en-GB" sz="2000" b="1">
                <a:solidFill>
                  <a:schemeClr val="accent1"/>
                </a:solidFill>
              </a:rPr>
              <a:t>guarantee quality of data</a:t>
            </a:r>
            <a:r>
              <a:rPr lang="en-GB" sz="2000"/>
              <a:t>, especially over time, but costs associated with the long-term benefits can be difficult to justify.</a:t>
            </a:r>
            <a:endParaRPr/>
          </a:p>
        </p:txBody>
      </p:sp>
      <p:sp>
        <p:nvSpPr>
          <p:cNvPr id="102" name="Google Shape;102;p19"/>
          <p:cNvSpPr txBox="1">
            <a:spLocks noGrp="1"/>
          </p:cNvSpPr>
          <p:nvPr>
            <p:ph type="body" idx="2"/>
          </p:nvPr>
        </p:nvSpPr>
        <p:spPr>
          <a:xfrm>
            <a:off x="664897" y="1982904"/>
            <a:ext cx="10515600" cy="477893"/>
          </a:xfrm>
          <a:prstGeom prst="rect">
            <a:avLst/>
          </a:prstGeom>
          <a:noFill/>
          <a:ln>
            <a:noFill/>
          </a:ln>
        </p:spPr>
        <p:txBody>
          <a:bodyPr spcFirstLastPara="1" wrap="square" lIns="91425" tIns="45700" rIns="91425" bIns="45700" anchor="t" anchorCtr="0">
            <a:normAutofit fontScale="62500" lnSpcReduction="20000"/>
          </a:bodyPr>
          <a:lstStyle/>
          <a:p>
            <a:pPr marL="457200" lvl="0" indent="-228600" algn="l" rtl="0">
              <a:lnSpc>
                <a:spcPct val="90000"/>
              </a:lnSpc>
              <a:spcBef>
                <a:spcPts val="1000"/>
              </a:spcBef>
              <a:spcAft>
                <a:spcPts val="0"/>
              </a:spcAft>
              <a:buClr>
                <a:schemeClr val="dk1"/>
              </a:buClr>
              <a:buSzPct val="160000"/>
              <a:buNone/>
            </a:pPr>
            <a:r>
              <a:rPr lang="en-GB"/>
              <a:t>To ensure that digital objects remain understandable and usable to their community of users </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1">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0"/>
          <p:cNvSpPr txBox="1">
            <a:spLocks noGrp="1"/>
          </p:cNvSpPr>
          <p:nvPr>
            <p:ph type="title"/>
          </p:nvPr>
        </p:nvSpPr>
        <p:spPr>
          <a:xfrm>
            <a:off x="664897" y="1101678"/>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Roboto Light"/>
              <a:buNone/>
            </a:pPr>
            <a:r>
              <a:rPr lang="en-GB"/>
              <a:t>EOSC EDEN Objectives</a:t>
            </a:r>
            <a:endParaRPr/>
          </a:p>
        </p:txBody>
      </p:sp>
      <p:sp>
        <p:nvSpPr>
          <p:cNvPr id="108" name="Google Shape;108;p20"/>
          <p:cNvSpPr txBox="1">
            <a:spLocks noGrp="1"/>
          </p:cNvSpPr>
          <p:nvPr>
            <p:ph type="body" idx="1"/>
          </p:nvPr>
        </p:nvSpPr>
        <p:spPr>
          <a:xfrm>
            <a:off x="664897" y="2217683"/>
            <a:ext cx="10515600" cy="4130565"/>
          </a:xfrm>
          <a:prstGeom prst="rect">
            <a:avLst/>
          </a:prstGeom>
          <a:noFill/>
          <a:ln>
            <a:noFill/>
          </a:ln>
        </p:spPr>
        <p:txBody>
          <a:bodyPr spcFirstLastPara="1" wrap="square" lIns="91425" tIns="45700" rIns="91425" bIns="45700" anchor="t" anchorCtr="0">
            <a:normAutofit fontScale="62500" lnSpcReduction="20000"/>
          </a:bodyPr>
          <a:lstStyle/>
          <a:p>
            <a:pPr marL="228600" lvl="0" indent="-50800" algn="l" rtl="0">
              <a:lnSpc>
                <a:spcPct val="120000"/>
              </a:lnSpc>
              <a:spcBef>
                <a:spcPts val="0"/>
              </a:spcBef>
              <a:spcAft>
                <a:spcPts val="0"/>
              </a:spcAft>
              <a:buClr>
                <a:schemeClr val="dk1"/>
              </a:buClr>
              <a:buSzPct val="160000"/>
              <a:buNone/>
            </a:pPr>
            <a:r>
              <a:rPr lang="en-GB" b="1">
                <a:solidFill>
                  <a:schemeClr val="accent2"/>
                </a:solidFill>
              </a:rPr>
              <a:t>Objective 1: </a:t>
            </a:r>
            <a:r>
              <a:rPr lang="en-GB"/>
              <a:t>To establish a general framework and practices to support the creation of curation, digital preservation, and access strategies in Europe</a:t>
            </a:r>
            <a:endParaRPr/>
          </a:p>
          <a:p>
            <a:pPr marL="228600" lvl="0" indent="-50800" algn="l" rtl="0">
              <a:lnSpc>
                <a:spcPct val="120000"/>
              </a:lnSpc>
              <a:spcBef>
                <a:spcPts val="0"/>
              </a:spcBef>
              <a:spcAft>
                <a:spcPts val="0"/>
              </a:spcAft>
              <a:buClr>
                <a:schemeClr val="dk1"/>
              </a:buClr>
              <a:buSzPct val="160000"/>
              <a:buNone/>
            </a:pPr>
            <a:endParaRPr/>
          </a:p>
          <a:p>
            <a:pPr marL="228600" lvl="0" indent="-50800" algn="l" rtl="0">
              <a:lnSpc>
                <a:spcPct val="120000"/>
              </a:lnSpc>
              <a:spcBef>
                <a:spcPts val="0"/>
              </a:spcBef>
              <a:spcAft>
                <a:spcPts val="0"/>
              </a:spcAft>
              <a:buClr>
                <a:schemeClr val="dk1"/>
              </a:buClr>
              <a:buSzPct val="160000"/>
              <a:buNone/>
            </a:pPr>
            <a:r>
              <a:rPr lang="en-GB" b="1">
                <a:solidFill>
                  <a:schemeClr val="accent2"/>
                </a:solidFill>
              </a:rPr>
              <a:t>Objective 2: </a:t>
            </a:r>
            <a:r>
              <a:rPr lang="en-GB"/>
              <a:t>To enrich EOSC with tools to store and access digital data for long periods, automate and federate certain specialised curation and preservation tasks</a:t>
            </a:r>
            <a:endParaRPr/>
          </a:p>
          <a:p>
            <a:pPr marL="228600" lvl="0" indent="-50800" algn="l" rtl="0">
              <a:lnSpc>
                <a:spcPct val="120000"/>
              </a:lnSpc>
              <a:spcBef>
                <a:spcPts val="0"/>
              </a:spcBef>
              <a:spcAft>
                <a:spcPts val="0"/>
              </a:spcAft>
              <a:buClr>
                <a:schemeClr val="dk1"/>
              </a:buClr>
              <a:buSzPct val="160000"/>
              <a:buNone/>
            </a:pPr>
            <a:endParaRPr/>
          </a:p>
          <a:p>
            <a:pPr marL="228600" lvl="0" indent="-50800" algn="l" rtl="0">
              <a:lnSpc>
                <a:spcPct val="120000"/>
              </a:lnSpc>
              <a:spcBef>
                <a:spcPts val="0"/>
              </a:spcBef>
              <a:spcAft>
                <a:spcPts val="0"/>
              </a:spcAft>
              <a:buClr>
                <a:schemeClr val="dk1"/>
              </a:buClr>
              <a:buSzPct val="160000"/>
              <a:buNone/>
            </a:pPr>
            <a:r>
              <a:rPr lang="en-GB" b="1">
                <a:solidFill>
                  <a:schemeClr val="accent2"/>
                </a:solidFill>
              </a:rPr>
              <a:t>Objective 3: </a:t>
            </a:r>
            <a:r>
              <a:rPr lang="en-GB"/>
              <a:t>To increase adoption of curation, digital preservation and access practices within different scientific disciplines</a:t>
            </a:r>
            <a:endParaRPr/>
          </a:p>
          <a:p>
            <a:pPr marL="228600" lvl="0" indent="-50800" algn="l" rtl="0">
              <a:lnSpc>
                <a:spcPct val="120000"/>
              </a:lnSpc>
              <a:spcBef>
                <a:spcPts val="0"/>
              </a:spcBef>
              <a:spcAft>
                <a:spcPts val="0"/>
              </a:spcAft>
              <a:buClr>
                <a:schemeClr val="dk1"/>
              </a:buClr>
              <a:buSzPct val="160000"/>
              <a:buNone/>
            </a:pPr>
            <a:endParaRPr/>
          </a:p>
          <a:p>
            <a:pPr marL="228600" lvl="0" indent="-50800" algn="l" rtl="0">
              <a:lnSpc>
                <a:spcPct val="120000"/>
              </a:lnSpc>
              <a:spcBef>
                <a:spcPts val="0"/>
              </a:spcBef>
              <a:spcAft>
                <a:spcPts val="0"/>
              </a:spcAft>
              <a:buClr>
                <a:schemeClr val="dk1"/>
              </a:buClr>
              <a:buSzPct val="160000"/>
              <a:buNone/>
            </a:pPr>
            <a:r>
              <a:rPr lang="en-GB" b="1">
                <a:solidFill>
                  <a:schemeClr val="accent2"/>
                </a:solidFill>
              </a:rPr>
              <a:t>Objective 4: </a:t>
            </a:r>
            <a:r>
              <a:rPr lang="en-GB"/>
              <a:t>To boost the data curation and quality in Europe</a:t>
            </a:r>
            <a:endParaRPr/>
          </a:p>
          <a:p>
            <a:pPr marL="228600" lvl="0" indent="-50800" algn="l" rtl="0">
              <a:lnSpc>
                <a:spcPct val="120000"/>
              </a:lnSpc>
              <a:spcBef>
                <a:spcPts val="0"/>
              </a:spcBef>
              <a:spcAft>
                <a:spcPts val="0"/>
              </a:spcAft>
              <a:buClr>
                <a:schemeClr val="dk1"/>
              </a:buClr>
              <a:buSzPct val="160000"/>
              <a:buNone/>
            </a:pPr>
            <a:endParaRPr/>
          </a:p>
          <a:p>
            <a:pPr marL="228600" lvl="0" indent="-50800" algn="l" rtl="0">
              <a:lnSpc>
                <a:spcPct val="120000"/>
              </a:lnSpc>
              <a:spcBef>
                <a:spcPts val="0"/>
              </a:spcBef>
              <a:spcAft>
                <a:spcPts val="0"/>
              </a:spcAft>
              <a:buClr>
                <a:schemeClr val="dk1"/>
              </a:buClr>
              <a:buSzPct val="160000"/>
              <a:buNone/>
            </a:pPr>
            <a:r>
              <a:rPr lang="en-GB" b="1">
                <a:solidFill>
                  <a:schemeClr val="accent2"/>
                </a:solidFill>
              </a:rPr>
              <a:t>Objective 5: </a:t>
            </a:r>
            <a:r>
              <a:rPr lang="en-GB"/>
              <a:t>To identify and consolidate a network of repositories and archives for digital preservation within EOSC in collaboration with the HORIZON-INFRA-2024-EOSC-01-03  awarded project i.e. FIDELIS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8">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8">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08">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08">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08">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08">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21"/>
          <p:cNvSpPr txBox="1">
            <a:spLocks noGrp="1"/>
          </p:cNvSpPr>
          <p:nvPr>
            <p:ph type="title"/>
          </p:nvPr>
        </p:nvSpPr>
        <p:spPr>
          <a:xfrm>
            <a:off x="652084" y="1104770"/>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Project Structure and Work Packages</a:t>
            </a:r>
            <a:endParaRPr/>
          </a:p>
        </p:txBody>
      </p:sp>
      <p:sp>
        <p:nvSpPr>
          <p:cNvPr id="114" name="Google Shape;114;p21"/>
          <p:cNvSpPr/>
          <p:nvPr/>
        </p:nvSpPr>
        <p:spPr>
          <a:xfrm>
            <a:off x="2934941" y="3103370"/>
            <a:ext cx="2468880" cy="1200086"/>
          </a:xfrm>
          <a:prstGeom prst="rect">
            <a:avLst/>
          </a:prstGeom>
          <a:solidFill>
            <a:srgbClr val="C5D8F1"/>
          </a:solidFill>
          <a:ln w="25400" cap="flat" cmpd="sng">
            <a:solidFill>
              <a:srgbClr val="C5D8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WP1 Data and Process Framework for Digital Preservation</a:t>
            </a:r>
            <a:endParaRPr sz="1400" b="0" i="0" u="none" strike="noStrike" cap="none">
              <a:solidFill>
                <a:schemeClr val="dk1"/>
              </a:solidFill>
              <a:latin typeface="Arial"/>
              <a:ea typeface="Arial"/>
              <a:cs typeface="Arial"/>
              <a:sym typeface="Arial"/>
            </a:endParaRPr>
          </a:p>
        </p:txBody>
      </p:sp>
      <p:sp>
        <p:nvSpPr>
          <p:cNvPr id="115" name="Google Shape;115;p21"/>
          <p:cNvSpPr/>
          <p:nvPr/>
        </p:nvSpPr>
        <p:spPr>
          <a:xfrm>
            <a:off x="6287647" y="3099362"/>
            <a:ext cx="2407917" cy="1200086"/>
          </a:xfrm>
          <a:prstGeom prst="rect">
            <a:avLst/>
          </a:prstGeom>
          <a:solidFill>
            <a:srgbClr val="DCFCDE"/>
          </a:solidFill>
          <a:ln w="25400" cap="flat" cmpd="sng">
            <a:solidFill>
              <a:srgbClr val="DCFCDE"/>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WP2 Long-term Access and Preservation Services &amp; Tools  </a:t>
            </a:r>
            <a:endParaRPr sz="1400" b="0" i="0" u="none" strike="noStrike" cap="none">
              <a:solidFill>
                <a:srgbClr val="000000"/>
              </a:solidFill>
              <a:latin typeface="Arial"/>
              <a:ea typeface="Arial"/>
              <a:cs typeface="Arial"/>
              <a:sym typeface="Arial"/>
            </a:endParaRPr>
          </a:p>
        </p:txBody>
      </p:sp>
      <p:sp>
        <p:nvSpPr>
          <p:cNvPr id="116" name="Google Shape;116;p21"/>
          <p:cNvSpPr/>
          <p:nvPr/>
        </p:nvSpPr>
        <p:spPr>
          <a:xfrm>
            <a:off x="2339817" y="6095839"/>
            <a:ext cx="6943060" cy="354168"/>
          </a:xfrm>
          <a:prstGeom prst="rect">
            <a:avLst/>
          </a:prstGeom>
          <a:solidFill>
            <a:srgbClr val="FDE9D8"/>
          </a:solidFill>
          <a:ln w="25400" cap="flat" cmpd="sng">
            <a:solidFill>
              <a:srgbClr val="FDE9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WP4 Expert &amp; Community Engagement</a:t>
            </a:r>
            <a:endParaRPr sz="1400" b="0" i="0" u="none" strike="noStrike" cap="none">
              <a:solidFill>
                <a:schemeClr val="dk1"/>
              </a:solidFill>
              <a:latin typeface="Arial"/>
              <a:ea typeface="Arial"/>
              <a:cs typeface="Arial"/>
              <a:sym typeface="Arial"/>
            </a:endParaRPr>
          </a:p>
        </p:txBody>
      </p:sp>
      <p:sp>
        <p:nvSpPr>
          <p:cNvPr id="117" name="Google Shape;117;p21"/>
          <p:cNvSpPr/>
          <p:nvPr/>
        </p:nvSpPr>
        <p:spPr>
          <a:xfrm>
            <a:off x="3974459" y="4834351"/>
            <a:ext cx="3631505" cy="732823"/>
          </a:xfrm>
          <a:prstGeom prst="rect">
            <a:avLst/>
          </a:prstGeom>
          <a:solidFill>
            <a:srgbClr val="FFFFCC"/>
          </a:solidFill>
          <a:ln w="25400" cap="flat" cmpd="sng">
            <a:solidFill>
              <a:srgbClr val="FFFFCC"/>
            </a:solidFill>
            <a:prstDash val="solid"/>
            <a:round/>
            <a:headEnd type="none" w="sm" len="sm"/>
            <a:tailEnd type="none" w="sm" len="sm"/>
          </a:ln>
        </p:spPr>
        <p:txBody>
          <a:bodyPr spcFirstLastPara="1" wrap="square" lIns="91425" tIns="45700" rIns="91425" bIns="45700" anchor="ctr" anchorCtr="0">
            <a:noAutofit/>
          </a:bodyPr>
          <a:lstStyle/>
          <a:p>
            <a:pPr marL="15875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WP3 Discipline-specific Requirements, Validation and Future Use</a:t>
            </a:r>
            <a:endParaRPr sz="1400" b="0" i="0" u="none" strike="noStrike" cap="none">
              <a:solidFill>
                <a:schemeClr val="dk1"/>
              </a:solidFill>
              <a:latin typeface="Arial"/>
              <a:ea typeface="Arial"/>
              <a:cs typeface="Arial"/>
              <a:sym typeface="Arial"/>
            </a:endParaRPr>
          </a:p>
        </p:txBody>
      </p:sp>
      <p:sp>
        <p:nvSpPr>
          <p:cNvPr id="118" name="Google Shape;118;p21"/>
          <p:cNvSpPr/>
          <p:nvPr/>
        </p:nvSpPr>
        <p:spPr>
          <a:xfrm>
            <a:off x="3917951" y="2628734"/>
            <a:ext cx="341311" cy="43329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19" name="Google Shape;119;p21"/>
          <p:cNvSpPr/>
          <p:nvPr/>
        </p:nvSpPr>
        <p:spPr>
          <a:xfrm rot="10800000">
            <a:off x="3065996" y="4522853"/>
            <a:ext cx="396682" cy="1353589"/>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0" name="Google Shape;120;p21"/>
          <p:cNvSpPr/>
          <p:nvPr/>
        </p:nvSpPr>
        <p:spPr>
          <a:xfrm rot="5400000">
            <a:off x="4167249" y="4410655"/>
            <a:ext cx="473779" cy="298273"/>
          </a:xfrm>
          <a:prstGeom prst="leftRight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1" name="Google Shape;121;p21"/>
          <p:cNvSpPr/>
          <p:nvPr/>
        </p:nvSpPr>
        <p:spPr>
          <a:xfrm rot="5400000">
            <a:off x="6574888" y="4424871"/>
            <a:ext cx="473779" cy="298273"/>
          </a:xfrm>
          <a:prstGeom prst="leftRight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2" name="Google Shape;122;p21"/>
          <p:cNvSpPr/>
          <p:nvPr/>
        </p:nvSpPr>
        <p:spPr>
          <a:xfrm>
            <a:off x="2273004" y="2137173"/>
            <a:ext cx="6943060" cy="391195"/>
          </a:xfrm>
          <a:prstGeom prst="rect">
            <a:avLst/>
          </a:prstGeom>
          <a:solidFill>
            <a:srgbClr val="E5DFEC"/>
          </a:solidFill>
          <a:ln w="25400" cap="flat" cmpd="sng">
            <a:solidFill>
              <a:srgbClr val="E5DF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WP5 Coordination, Sustainability and Strategic Alignment</a:t>
            </a:r>
            <a:endParaRPr sz="1400" b="0" i="0" u="none" strike="noStrike" cap="none">
              <a:solidFill>
                <a:schemeClr val="dk1"/>
              </a:solidFill>
              <a:latin typeface="Arial"/>
              <a:ea typeface="Arial"/>
              <a:cs typeface="Arial"/>
              <a:sym typeface="Arial"/>
            </a:endParaRPr>
          </a:p>
        </p:txBody>
      </p:sp>
      <p:sp>
        <p:nvSpPr>
          <p:cNvPr id="123" name="Google Shape;123;p21"/>
          <p:cNvSpPr/>
          <p:nvPr/>
        </p:nvSpPr>
        <p:spPr>
          <a:xfrm>
            <a:off x="2402838" y="2611598"/>
            <a:ext cx="401320" cy="3264844"/>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4" name="Google Shape;124;p21"/>
          <p:cNvSpPr/>
          <p:nvPr/>
        </p:nvSpPr>
        <p:spPr>
          <a:xfrm rot="10800000">
            <a:off x="8796102" y="2649116"/>
            <a:ext cx="401320" cy="3227326"/>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5" name="Google Shape;125;p21"/>
          <p:cNvSpPr/>
          <p:nvPr/>
        </p:nvSpPr>
        <p:spPr>
          <a:xfrm rot="10800000">
            <a:off x="8117746" y="4492061"/>
            <a:ext cx="396682" cy="1384380"/>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6" name="Google Shape;126;p21"/>
          <p:cNvSpPr/>
          <p:nvPr/>
        </p:nvSpPr>
        <p:spPr>
          <a:xfrm>
            <a:off x="5651372" y="2649116"/>
            <a:ext cx="396682" cy="2142908"/>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7" name="Google Shape;127;p21"/>
          <p:cNvSpPr/>
          <p:nvPr/>
        </p:nvSpPr>
        <p:spPr>
          <a:xfrm>
            <a:off x="7340998" y="2611598"/>
            <a:ext cx="341311" cy="43329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8" name="Google Shape;128;p21"/>
          <p:cNvSpPr/>
          <p:nvPr/>
        </p:nvSpPr>
        <p:spPr>
          <a:xfrm rot="-5400000">
            <a:off x="5671956" y="3304638"/>
            <a:ext cx="341311" cy="78953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29" name="Google Shape;129;p21"/>
          <p:cNvSpPr/>
          <p:nvPr/>
        </p:nvSpPr>
        <p:spPr>
          <a:xfrm rot="10800000">
            <a:off x="5596542" y="5577548"/>
            <a:ext cx="341311" cy="43329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3"/>
        <p:cNvGrpSpPr/>
        <p:nvPr/>
      </p:nvGrpSpPr>
      <p:grpSpPr>
        <a:xfrm>
          <a:off x="0" y="0"/>
          <a:ext cx="0" cy="0"/>
          <a:chOff x="0" y="0"/>
          <a:chExt cx="0" cy="0"/>
        </a:xfrm>
      </p:grpSpPr>
      <p:sp>
        <p:nvSpPr>
          <p:cNvPr id="134" name="Google Shape;134;p22"/>
          <p:cNvSpPr txBox="1">
            <a:spLocks noGrp="1"/>
          </p:cNvSpPr>
          <p:nvPr>
            <p:ph type="title"/>
          </p:nvPr>
        </p:nvSpPr>
        <p:spPr>
          <a:xfrm>
            <a:off x="652084" y="1104770"/>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Project Structure and Work Packages</a:t>
            </a:r>
            <a:endParaRPr/>
          </a:p>
        </p:txBody>
      </p:sp>
      <p:sp>
        <p:nvSpPr>
          <p:cNvPr id="135" name="Google Shape;135;p22"/>
          <p:cNvSpPr/>
          <p:nvPr/>
        </p:nvSpPr>
        <p:spPr>
          <a:xfrm>
            <a:off x="2934941" y="3103370"/>
            <a:ext cx="2468880" cy="1200086"/>
          </a:xfrm>
          <a:prstGeom prst="rect">
            <a:avLst/>
          </a:prstGeom>
          <a:solidFill>
            <a:srgbClr val="C5D8F1"/>
          </a:solidFill>
          <a:ln w="25400" cap="flat" cmpd="sng">
            <a:solidFill>
              <a:srgbClr val="C5D8F1"/>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WP1 Data and Process Framework for Digital Preservation</a:t>
            </a:r>
            <a:endParaRPr sz="1400" b="0" i="0" u="none" strike="noStrike" cap="none">
              <a:solidFill>
                <a:schemeClr val="dk1"/>
              </a:solidFill>
              <a:latin typeface="Arial"/>
              <a:ea typeface="Arial"/>
              <a:cs typeface="Arial"/>
              <a:sym typeface="Arial"/>
            </a:endParaRPr>
          </a:p>
        </p:txBody>
      </p:sp>
      <p:sp>
        <p:nvSpPr>
          <p:cNvPr id="136" name="Google Shape;136;p22"/>
          <p:cNvSpPr/>
          <p:nvPr/>
        </p:nvSpPr>
        <p:spPr>
          <a:xfrm>
            <a:off x="6287647" y="3099362"/>
            <a:ext cx="2407917" cy="1200086"/>
          </a:xfrm>
          <a:prstGeom prst="rect">
            <a:avLst/>
          </a:prstGeom>
          <a:solidFill>
            <a:srgbClr val="DCFCDE"/>
          </a:solidFill>
          <a:ln w="25400" cap="flat" cmpd="sng">
            <a:solidFill>
              <a:srgbClr val="DCFCDE"/>
            </a:solidFill>
            <a:prstDash val="solid"/>
            <a:round/>
            <a:headEnd type="none" w="sm" len="sm"/>
            <a:tailEnd type="none" w="sm" len="sm"/>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WP2 Long-term Access and Preservation Services &amp; Tools  </a:t>
            </a:r>
            <a:endParaRPr sz="1400" b="0" i="0" u="none" strike="noStrike" cap="none">
              <a:solidFill>
                <a:srgbClr val="000000"/>
              </a:solidFill>
              <a:latin typeface="Arial"/>
              <a:ea typeface="Arial"/>
              <a:cs typeface="Arial"/>
              <a:sym typeface="Arial"/>
            </a:endParaRPr>
          </a:p>
        </p:txBody>
      </p:sp>
      <p:sp>
        <p:nvSpPr>
          <p:cNvPr id="137" name="Google Shape;137;p22"/>
          <p:cNvSpPr/>
          <p:nvPr/>
        </p:nvSpPr>
        <p:spPr>
          <a:xfrm>
            <a:off x="2339817" y="6095839"/>
            <a:ext cx="6943060" cy="354168"/>
          </a:xfrm>
          <a:prstGeom prst="rect">
            <a:avLst/>
          </a:prstGeom>
          <a:solidFill>
            <a:srgbClr val="FDE9D8"/>
          </a:solidFill>
          <a:ln w="25400" cap="flat" cmpd="sng">
            <a:solidFill>
              <a:srgbClr val="FDE9D8"/>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WP4 Expert &amp; Community Engagement</a:t>
            </a:r>
            <a:endParaRPr sz="1400" b="0" i="0" u="none" strike="noStrike" cap="none">
              <a:solidFill>
                <a:schemeClr val="dk1"/>
              </a:solidFill>
              <a:latin typeface="Arial"/>
              <a:ea typeface="Arial"/>
              <a:cs typeface="Arial"/>
              <a:sym typeface="Arial"/>
            </a:endParaRPr>
          </a:p>
        </p:txBody>
      </p:sp>
      <p:sp>
        <p:nvSpPr>
          <p:cNvPr id="138" name="Google Shape;138;p22"/>
          <p:cNvSpPr/>
          <p:nvPr/>
        </p:nvSpPr>
        <p:spPr>
          <a:xfrm>
            <a:off x="3974459" y="4834351"/>
            <a:ext cx="3631505" cy="732823"/>
          </a:xfrm>
          <a:prstGeom prst="rect">
            <a:avLst/>
          </a:prstGeom>
          <a:solidFill>
            <a:srgbClr val="FFFFCC"/>
          </a:solidFill>
          <a:ln w="25400" cap="flat" cmpd="sng">
            <a:solidFill>
              <a:srgbClr val="FFFFCC"/>
            </a:solidFill>
            <a:prstDash val="solid"/>
            <a:round/>
            <a:headEnd type="none" w="sm" len="sm"/>
            <a:tailEnd type="none" w="sm" len="sm"/>
          </a:ln>
        </p:spPr>
        <p:txBody>
          <a:bodyPr spcFirstLastPara="1" wrap="square" lIns="91425" tIns="45700" rIns="91425" bIns="45700" anchor="ctr" anchorCtr="0">
            <a:noAutofit/>
          </a:bodyPr>
          <a:lstStyle/>
          <a:p>
            <a:pPr marL="158750" marR="0" lvl="0" indent="0" algn="l"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WP3 Discipline-specific Requirements, Validation and Future Use</a:t>
            </a:r>
            <a:endParaRPr sz="1400" b="0" i="0" u="none" strike="noStrike" cap="none">
              <a:solidFill>
                <a:schemeClr val="dk1"/>
              </a:solidFill>
              <a:latin typeface="Arial"/>
              <a:ea typeface="Arial"/>
              <a:cs typeface="Arial"/>
              <a:sym typeface="Arial"/>
            </a:endParaRPr>
          </a:p>
        </p:txBody>
      </p:sp>
      <p:sp>
        <p:nvSpPr>
          <p:cNvPr id="139" name="Google Shape;139;p22"/>
          <p:cNvSpPr/>
          <p:nvPr/>
        </p:nvSpPr>
        <p:spPr>
          <a:xfrm>
            <a:off x="3917951" y="2628734"/>
            <a:ext cx="341311" cy="43329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0" name="Google Shape;140;p22"/>
          <p:cNvSpPr/>
          <p:nvPr/>
        </p:nvSpPr>
        <p:spPr>
          <a:xfrm rot="10800000">
            <a:off x="3065996" y="4522853"/>
            <a:ext cx="396682" cy="1353589"/>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1" name="Google Shape;141;p22"/>
          <p:cNvSpPr/>
          <p:nvPr/>
        </p:nvSpPr>
        <p:spPr>
          <a:xfrm rot="5400000">
            <a:off x="4167249" y="4410655"/>
            <a:ext cx="473779" cy="298273"/>
          </a:xfrm>
          <a:prstGeom prst="leftRight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2" name="Google Shape;142;p22"/>
          <p:cNvSpPr/>
          <p:nvPr/>
        </p:nvSpPr>
        <p:spPr>
          <a:xfrm rot="5400000">
            <a:off x="6574888" y="4424871"/>
            <a:ext cx="473779" cy="298273"/>
          </a:xfrm>
          <a:prstGeom prst="leftRight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3" name="Google Shape;143;p22"/>
          <p:cNvSpPr/>
          <p:nvPr/>
        </p:nvSpPr>
        <p:spPr>
          <a:xfrm>
            <a:off x="2273004" y="2137173"/>
            <a:ext cx="6943060" cy="391195"/>
          </a:xfrm>
          <a:prstGeom prst="rect">
            <a:avLst/>
          </a:prstGeom>
          <a:solidFill>
            <a:srgbClr val="E5DFEC"/>
          </a:solidFill>
          <a:ln w="25400" cap="flat" cmpd="sng">
            <a:solidFill>
              <a:srgbClr val="E5DFEC"/>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r>
              <a:rPr lang="en-GB" sz="1400" b="0" i="0" u="none" strike="noStrike" cap="none">
                <a:solidFill>
                  <a:schemeClr val="dk1"/>
                </a:solidFill>
                <a:latin typeface="Arial"/>
                <a:ea typeface="Arial"/>
                <a:cs typeface="Arial"/>
                <a:sym typeface="Arial"/>
              </a:rPr>
              <a:t>WP5 Coordination, Sustainability and Strategic Alignment</a:t>
            </a:r>
            <a:endParaRPr sz="1400" b="0" i="0" u="none" strike="noStrike" cap="none">
              <a:solidFill>
                <a:schemeClr val="dk1"/>
              </a:solidFill>
              <a:latin typeface="Arial"/>
              <a:ea typeface="Arial"/>
              <a:cs typeface="Arial"/>
              <a:sym typeface="Arial"/>
            </a:endParaRPr>
          </a:p>
        </p:txBody>
      </p:sp>
      <p:sp>
        <p:nvSpPr>
          <p:cNvPr id="144" name="Google Shape;144;p22"/>
          <p:cNvSpPr/>
          <p:nvPr/>
        </p:nvSpPr>
        <p:spPr>
          <a:xfrm>
            <a:off x="2402838" y="2611598"/>
            <a:ext cx="401320" cy="3264844"/>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5" name="Google Shape;145;p22"/>
          <p:cNvSpPr/>
          <p:nvPr/>
        </p:nvSpPr>
        <p:spPr>
          <a:xfrm rot="10800000">
            <a:off x="8796102" y="2649116"/>
            <a:ext cx="401320" cy="3227326"/>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6" name="Google Shape;146;p22"/>
          <p:cNvSpPr/>
          <p:nvPr/>
        </p:nvSpPr>
        <p:spPr>
          <a:xfrm rot="10800000">
            <a:off x="8117746" y="4492061"/>
            <a:ext cx="396682" cy="1384380"/>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7" name="Google Shape;147;p22"/>
          <p:cNvSpPr/>
          <p:nvPr/>
        </p:nvSpPr>
        <p:spPr>
          <a:xfrm>
            <a:off x="5651372" y="2649116"/>
            <a:ext cx="396682" cy="2142908"/>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8" name="Google Shape;148;p22"/>
          <p:cNvSpPr/>
          <p:nvPr/>
        </p:nvSpPr>
        <p:spPr>
          <a:xfrm>
            <a:off x="7340998" y="2611598"/>
            <a:ext cx="341311" cy="43329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49" name="Google Shape;149;p22"/>
          <p:cNvSpPr/>
          <p:nvPr/>
        </p:nvSpPr>
        <p:spPr>
          <a:xfrm rot="-5400000">
            <a:off x="5671956" y="3304638"/>
            <a:ext cx="341311" cy="78953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150" name="Google Shape;150;p22"/>
          <p:cNvSpPr/>
          <p:nvPr/>
        </p:nvSpPr>
        <p:spPr>
          <a:xfrm rot="10800000">
            <a:off x="5596542" y="5577548"/>
            <a:ext cx="341311" cy="433293"/>
          </a:xfrm>
          <a:prstGeom prst="downArrow">
            <a:avLst>
              <a:gd name="adj1" fmla="val 50000"/>
              <a:gd name="adj2" fmla="val 50000"/>
            </a:avLst>
          </a:prstGeom>
          <a:solidFill>
            <a:srgbClr val="F2F2F2"/>
          </a:solidFill>
          <a:ln w="25400" cap="flat" cmpd="sng">
            <a:solidFill>
              <a:srgbClr val="BFBFBF"/>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pic>
        <p:nvPicPr>
          <p:cNvPr id="151" name="Google Shape;151;p22" descr="A black background with grey text&#10;&#10;AI-generated content may be incorrect."/>
          <p:cNvPicPr preferRelativeResize="0"/>
          <p:nvPr/>
        </p:nvPicPr>
        <p:blipFill rotWithShape="1">
          <a:blip r:embed="rId3">
            <a:alphaModFix/>
          </a:blip>
          <a:srcRect/>
          <a:stretch/>
        </p:blipFill>
        <p:spPr>
          <a:xfrm>
            <a:off x="258075" y="3340101"/>
            <a:ext cx="2094494" cy="682516"/>
          </a:xfrm>
          <a:prstGeom prst="rect">
            <a:avLst/>
          </a:prstGeom>
          <a:noFill/>
          <a:ln>
            <a:noFill/>
          </a:ln>
        </p:spPr>
      </p:pic>
      <p:pic>
        <p:nvPicPr>
          <p:cNvPr id="152" name="Google Shape;152;p22" descr="A logo with text on it&#10;&#10;AI-generated content may be incorrect."/>
          <p:cNvPicPr preferRelativeResize="0"/>
          <p:nvPr/>
        </p:nvPicPr>
        <p:blipFill rotWithShape="1">
          <a:blip r:embed="rId4">
            <a:alphaModFix/>
          </a:blip>
          <a:srcRect/>
          <a:stretch/>
        </p:blipFill>
        <p:spPr>
          <a:xfrm>
            <a:off x="800849" y="4574007"/>
            <a:ext cx="1344787" cy="1344787"/>
          </a:xfrm>
          <a:prstGeom prst="rect">
            <a:avLst/>
          </a:prstGeom>
          <a:noFill/>
          <a:ln>
            <a:noFill/>
          </a:ln>
        </p:spPr>
      </p:pic>
      <p:pic>
        <p:nvPicPr>
          <p:cNvPr id="153" name="Google Shape;153;p22" descr="A logo with a black background&#10;&#10;AI-generated content may be incorrect."/>
          <p:cNvPicPr preferRelativeResize="0"/>
          <p:nvPr/>
        </p:nvPicPr>
        <p:blipFill rotWithShape="1">
          <a:blip r:embed="rId5">
            <a:alphaModFix/>
          </a:blip>
          <a:srcRect/>
          <a:stretch/>
        </p:blipFill>
        <p:spPr>
          <a:xfrm>
            <a:off x="9419591" y="1639614"/>
            <a:ext cx="1839127" cy="1386312"/>
          </a:xfrm>
          <a:prstGeom prst="rect">
            <a:avLst/>
          </a:prstGeom>
          <a:noFill/>
          <a:ln>
            <a:noFill/>
          </a:ln>
        </p:spPr>
      </p:pic>
      <p:pic>
        <p:nvPicPr>
          <p:cNvPr id="154" name="Google Shape;154;p22" descr="Blue letters on a black background&#10;&#10;AI-generated content may be incorrect."/>
          <p:cNvPicPr preferRelativeResize="0"/>
          <p:nvPr/>
        </p:nvPicPr>
        <p:blipFill rotWithShape="1">
          <a:blip r:embed="rId6">
            <a:alphaModFix/>
          </a:blip>
          <a:srcRect/>
          <a:stretch/>
        </p:blipFill>
        <p:spPr>
          <a:xfrm>
            <a:off x="9419591" y="3269489"/>
            <a:ext cx="2003742" cy="688510"/>
          </a:xfrm>
          <a:prstGeom prst="rect">
            <a:avLst/>
          </a:prstGeom>
          <a:noFill/>
          <a:ln>
            <a:noFill/>
          </a:ln>
        </p:spPr>
      </p:pic>
      <p:pic>
        <p:nvPicPr>
          <p:cNvPr id="155" name="Google Shape;155;p22" descr="A blue and white sign with white text&#10;&#10;AI-generated content may be incorrect."/>
          <p:cNvPicPr preferRelativeResize="0"/>
          <p:nvPr/>
        </p:nvPicPr>
        <p:blipFill rotWithShape="1">
          <a:blip r:embed="rId7">
            <a:alphaModFix/>
          </a:blip>
          <a:srcRect/>
          <a:stretch/>
        </p:blipFill>
        <p:spPr>
          <a:xfrm>
            <a:off x="9540079" y="5878856"/>
            <a:ext cx="2209113" cy="78813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23"/>
          <p:cNvSpPr txBox="1">
            <a:spLocks noGrp="1"/>
          </p:cNvSpPr>
          <p:nvPr>
            <p:ph type="title"/>
          </p:nvPr>
        </p:nvSpPr>
        <p:spPr>
          <a:xfrm>
            <a:off x="652084" y="1104770"/>
            <a:ext cx="10515600" cy="71539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1800"/>
              <a:buNone/>
            </a:pPr>
            <a:r>
              <a:rPr lang="en-GB"/>
              <a:t>Iterative Development</a:t>
            </a:r>
            <a:endParaRPr/>
          </a:p>
        </p:txBody>
      </p:sp>
      <p:pic>
        <p:nvPicPr>
          <p:cNvPr id="161" name="Google Shape;161;p23"/>
          <p:cNvPicPr preferRelativeResize="0"/>
          <p:nvPr/>
        </p:nvPicPr>
        <p:blipFill rotWithShape="1">
          <a:blip r:embed="rId3">
            <a:alphaModFix/>
          </a:blip>
          <a:srcRect/>
          <a:stretch/>
        </p:blipFill>
        <p:spPr>
          <a:xfrm>
            <a:off x="3302905" y="1482526"/>
            <a:ext cx="8381095" cy="5252720"/>
          </a:xfrm>
          <a:prstGeom prst="rect">
            <a:avLst/>
          </a:prstGeom>
          <a:noFill/>
          <a:ln>
            <a:noFill/>
          </a:ln>
        </p:spPr>
      </p:pic>
      <p:sp>
        <p:nvSpPr>
          <p:cNvPr id="162" name="Google Shape;162;p23"/>
          <p:cNvSpPr txBox="1"/>
          <p:nvPr/>
        </p:nvSpPr>
        <p:spPr>
          <a:xfrm>
            <a:off x="762905" y="2429243"/>
            <a:ext cx="1717040" cy="332398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Year 1</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M1 Jan 2025</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M6 Jun 2025</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M12 Dec 2025</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Year 2</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M13 Jan 2026</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M18 Jun 2026</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M24 Dec 2026</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1"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1" i="0" u="none" strike="noStrike" cap="none">
                <a:solidFill>
                  <a:srgbClr val="000000"/>
                </a:solidFill>
                <a:latin typeface="Arial"/>
                <a:ea typeface="Arial"/>
                <a:cs typeface="Arial"/>
                <a:sym typeface="Arial"/>
              </a:rPr>
              <a:t>Year 3</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M25 Jan 2027</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M30 Jun 2027</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n-GB" sz="1400" b="0" i="0" u="none" strike="noStrike" cap="none">
                <a:solidFill>
                  <a:srgbClr val="000000"/>
                </a:solidFill>
                <a:latin typeface="Arial"/>
                <a:ea typeface="Arial"/>
                <a:cs typeface="Arial"/>
                <a:sym typeface="Arial"/>
              </a:rPr>
              <a:t>M36 Dec 2027</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4"/>
          <p:cNvSpPr txBox="1">
            <a:spLocks noGrp="1"/>
          </p:cNvSpPr>
          <p:nvPr>
            <p:ph type="ctrTitle"/>
          </p:nvPr>
        </p:nvSpPr>
        <p:spPr>
          <a:xfrm>
            <a:off x="553137" y="2248705"/>
            <a:ext cx="8008418" cy="1080811"/>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ct val="111111"/>
              <a:buFont typeface="Roboto Light"/>
              <a:buNone/>
            </a:pPr>
            <a:r>
              <a:rPr lang="en-GB"/>
              <a:t>Work Packages &amp; Expected Results</a:t>
            </a:r>
            <a:endParaRPr/>
          </a:p>
        </p:txBody>
      </p:sp>
    </p:spTree>
  </p:cSld>
  <p:clrMapOvr>
    <a:masterClrMapping/>
  </p:clrMapOvr>
</p:sld>
</file>

<file path=ppt/theme/theme1.xml><?xml version="1.0" encoding="utf-8"?>
<a:theme xmlns:a="http://schemas.openxmlformats.org/drawingml/2006/main" name="Office Theme">
  <a:themeElements>
    <a:clrScheme name="EOSC EDEN">
      <a:dk1>
        <a:srgbClr val="000000"/>
      </a:dk1>
      <a:lt1>
        <a:srgbClr val="FFFFFF"/>
      </a:lt1>
      <a:dk2>
        <a:srgbClr val="1F497D"/>
      </a:dk2>
      <a:lt2>
        <a:srgbClr val="EEECE1"/>
      </a:lt2>
      <a:accent1>
        <a:srgbClr val="008E99"/>
      </a:accent1>
      <a:accent2>
        <a:srgbClr val="EB5F84"/>
      </a:accent2>
      <a:accent3>
        <a:srgbClr val="F79646"/>
      </a:accent3>
      <a:accent4>
        <a:srgbClr val="8064A2"/>
      </a:accent4>
      <a:accent5>
        <a:srgbClr val="4F81BD"/>
      </a:accent5>
      <a:accent6>
        <a:srgbClr val="92CDDC"/>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1276</Words>
  <Application>Microsoft Macintosh PowerPoint</Application>
  <PresentationFormat>Widescreen</PresentationFormat>
  <Paragraphs>176</Paragraphs>
  <Slides>23</Slides>
  <Notes>23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23</vt:i4>
      </vt:variant>
    </vt:vector>
  </HeadingPairs>
  <TitlesOfParts>
    <vt:vector size="27" baseType="lpstr">
      <vt:lpstr>Roboto Light</vt:lpstr>
      <vt:lpstr>Calibri</vt:lpstr>
      <vt:lpstr>Arial</vt:lpstr>
      <vt:lpstr>Office Theme</vt:lpstr>
      <vt:lpstr>EOSC EDEN</vt:lpstr>
      <vt:lpstr>EOSC EDEN Key Facts</vt:lpstr>
      <vt:lpstr>EOSC EDEN Project</vt:lpstr>
      <vt:lpstr>Why is EOSC EDEN needed?</vt:lpstr>
      <vt:lpstr>EOSC EDEN Objectives</vt:lpstr>
      <vt:lpstr>Project Structure and Work Packages</vt:lpstr>
      <vt:lpstr>Project Structure and Work Packages</vt:lpstr>
      <vt:lpstr>Iterative Development</vt:lpstr>
      <vt:lpstr>Work Packages &amp; Expected Results</vt:lpstr>
      <vt:lpstr>WP1 Data and Process Framework for Digital Preservation</vt:lpstr>
      <vt:lpstr>WP1 Expected Results</vt:lpstr>
      <vt:lpstr>WP2 Long-term Access and Preservation Services &amp; Tools</vt:lpstr>
      <vt:lpstr>WP2 Expected Results</vt:lpstr>
      <vt:lpstr>WP3 Discipline-specific Requirements, Validation and Future Use</vt:lpstr>
      <vt:lpstr>Discipline-oriented pilots</vt:lpstr>
      <vt:lpstr>WP3 Expected Results</vt:lpstr>
      <vt:lpstr>WP4 Expert &amp; Community Engagement</vt:lpstr>
      <vt:lpstr>PowerPoint Presentation</vt:lpstr>
      <vt:lpstr>WP5 Coordination, Sustainability and Strategic Alignment</vt:lpstr>
      <vt:lpstr>EOSC EDEN Impact</vt:lpstr>
      <vt:lpstr>EOSC EDEN Consortium</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 Allen</dc:creator>
  <cp:lastModifiedBy>Aini Laakso</cp:lastModifiedBy>
  <cp:revision>1</cp:revision>
  <dcterms:created xsi:type="dcterms:W3CDTF">2025-03-13T11:55:39Z</dcterms:created>
  <dcterms:modified xsi:type="dcterms:W3CDTF">2026-09-04T10:54:06Z</dcterms:modified>
</cp:coreProperties>
</file>