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oboto Thin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Int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mOONHv/hGG12E1Qdv/sQDiOU/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Inter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ter-italic.fntdata"/><Relationship Id="rId25" Type="http://schemas.openxmlformats.org/officeDocument/2006/relationships/font" Target="fonts/Inter-bold.fntdata"/><Relationship Id="rId28" Type="http://customschemas.google.com/relationships/presentationmetadata" Target="metadata"/><Relationship Id="rId27" Type="http://schemas.openxmlformats.org/officeDocument/2006/relationships/font" Target="fonts/Int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Thin-bold.fntdata"/><Relationship Id="rId12" Type="http://schemas.openxmlformats.org/officeDocument/2006/relationships/font" Target="fonts/RobotoThin-regular.fntdata"/><Relationship Id="rId15" Type="http://schemas.openxmlformats.org/officeDocument/2006/relationships/font" Target="fonts/RobotoThin-boldItalic.fntdata"/><Relationship Id="rId14" Type="http://schemas.openxmlformats.org/officeDocument/2006/relationships/font" Target="fonts/RobotoThin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b049b57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36b049b5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type="ctrTitle"/>
          </p:nvPr>
        </p:nvSpPr>
        <p:spPr>
          <a:xfrm>
            <a:off x="731497" y="2535316"/>
            <a:ext cx="7449335" cy="136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4800"/>
              <a:buFont typeface="Inter"/>
              <a:buNone/>
              <a:defRPr sz="4800">
                <a:solidFill>
                  <a:srgbClr val="001A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" type="subTitle"/>
          </p:nvPr>
        </p:nvSpPr>
        <p:spPr>
          <a:xfrm>
            <a:off x="731497" y="4139054"/>
            <a:ext cx="7449335" cy="66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2136"/>
              <a:buFont typeface="Inter"/>
              <a:buNone/>
              <a:defRPr b="0" i="0" sz="24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1414" y="6358900"/>
            <a:ext cx="1820586" cy="38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497" y="210885"/>
            <a:ext cx="5546866" cy="110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6">
  <p:cSld name="Internal-6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>
            <p:ph idx="2" type="pic"/>
          </p:nvPr>
        </p:nvSpPr>
        <p:spPr>
          <a:xfrm>
            <a:off x="5183187" y="1251744"/>
            <a:ext cx="6634437" cy="475932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8"/>
          <p:cNvSpPr txBox="1"/>
          <p:nvPr>
            <p:ph type="title"/>
          </p:nvPr>
        </p:nvSpPr>
        <p:spPr>
          <a:xfrm>
            <a:off x="2385390" y="342058"/>
            <a:ext cx="943223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397566" y="1251744"/>
            <a:ext cx="4395892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1424"/>
              <a:buFont typeface="Inter"/>
              <a:buNone/>
              <a:defRPr b="0" i="0" sz="16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8"/>
          <p:cNvSpPr txBox="1"/>
          <p:nvPr/>
        </p:nvSpPr>
        <p:spPr>
          <a:xfrm>
            <a:off x="11667744" y="6470157"/>
            <a:ext cx="524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BB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1483600" y="142967"/>
            <a:ext cx="10084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86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■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86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■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11698304" y="6225267"/>
            <a:ext cx="493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600" y="6298754"/>
            <a:ext cx="1894057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1483600" y="142967"/>
            <a:ext cx="10084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514033" y="1252033"/>
            <a:ext cx="11262400" cy="4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11698304" y="6225267"/>
            <a:ext cx="493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buClr>
                <a:srgbClr val="FBB03B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600" y="6298754"/>
            <a:ext cx="1894057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1483600" y="142967"/>
            <a:ext cx="10084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11698304" y="6225267"/>
            <a:ext cx="493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buClr>
                <a:srgbClr val="FBB03B"/>
              </a:buClr>
              <a:buSzPts val="1800"/>
              <a:buFont typeface="Calibri"/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600" y="6298754"/>
            <a:ext cx="1894057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_Blank">
  <p:cSld name="Internal_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2385390" y="342058"/>
            <a:ext cx="943223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1667744" y="6470157"/>
            <a:ext cx="524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3">
  <p:cSld name="Internal-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397565" y="1340920"/>
            <a:ext cx="11123875" cy="68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2492"/>
              <a:buFont typeface="Inter"/>
              <a:buNone/>
              <a:defRPr b="1" i="0" sz="2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type="title"/>
          </p:nvPr>
        </p:nvSpPr>
        <p:spPr>
          <a:xfrm>
            <a:off x="2385390" y="342058"/>
            <a:ext cx="943223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800"/>
              <a:buFont typeface="Inter"/>
              <a:buNone/>
              <a:defRPr>
                <a:solidFill>
                  <a:srgbClr val="001A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397565" y="2107097"/>
            <a:ext cx="11123875" cy="402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2492"/>
              <a:buFont typeface="Inter"/>
              <a:buChar char="•"/>
              <a:defRPr b="0" i="0" sz="2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2136"/>
              <a:buFont typeface="Inter"/>
              <a:buChar char="•"/>
              <a:defRPr b="0" i="0" sz="24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780"/>
              <a:buFont typeface="Inter"/>
              <a:buChar char="•"/>
              <a:defRPr b="0" i="0" sz="20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602"/>
              <a:buFont typeface="Inter"/>
              <a:buChar char="•"/>
              <a:defRPr b="0" i="0" sz="1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602"/>
              <a:buFont typeface="Inter"/>
              <a:buChar char="•"/>
              <a:defRPr b="0" i="0" sz="1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/>
        </p:nvSpPr>
        <p:spPr>
          <a:xfrm>
            <a:off x="11667744" y="6470157"/>
            <a:ext cx="524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BB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rnal-3">
  <p:cSld name="1_Internal-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2385390" y="342058"/>
            <a:ext cx="943223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800"/>
              <a:buFont typeface="Inter"/>
              <a:buNone/>
              <a:defRPr>
                <a:solidFill>
                  <a:srgbClr val="001A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/>
        </p:nvSpPr>
        <p:spPr>
          <a:xfrm>
            <a:off x="11667744" y="6470157"/>
            <a:ext cx="524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BB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536448" y="1247778"/>
            <a:ext cx="11045952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2492"/>
              <a:buFont typeface="Inter"/>
              <a:buChar char="•"/>
              <a:defRPr b="0" i="0" sz="2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2136"/>
              <a:buFont typeface="Inter"/>
              <a:buChar char="•"/>
              <a:defRPr b="0" i="0" sz="24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780"/>
              <a:buFont typeface="Inter"/>
              <a:buChar char="•"/>
              <a:defRPr b="0" i="0" sz="20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602"/>
              <a:buFont typeface="Inter"/>
              <a:buChar char="•"/>
              <a:defRPr b="0" i="0" sz="1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602"/>
              <a:buFont typeface="Inter"/>
              <a:buChar char="•"/>
              <a:defRPr b="0" i="0" sz="1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5">
  <p:cSld name="Internal-5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97566" y="1251744"/>
            <a:ext cx="4395892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1424"/>
              <a:buFont typeface="Inter"/>
              <a:buNone/>
              <a:defRPr b="0" i="0" sz="16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type="title"/>
          </p:nvPr>
        </p:nvSpPr>
        <p:spPr>
          <a:xfrm>
            <a:off x="2385390" y="342058"/>
            <a:ext cx="943223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/>
        </p:nvSpPr>
        <p:spPr>
          <a:xfrm>
            <a:off x="11667744" y="6470157"/>
            <a:ext cx="524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rgbClr val="FBB0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5059680" y="1247778"/>
            <a:ext cx="6522720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A6D"/>
              </a:buClr>
              <a:buSzPts val="2492"/>
              <a:buFont typeface="Inter"/>
              <a:buChar char="•"/>
              <a:defRPr b="0" i="0" sz="2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2136"/>
              <a:buFont typeface="Inter"/>
              <a:buChar char="•"/>
              <a:defRPr b="0" i="0" sz="24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780"/>
              <a:buFont typeface="Inter"/>
              <a:buChar char="•"/>
              <a:defRPr b="0" i="0" sz="20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602"/>
              <a:buFont typeface="Inter"/>
              <a:buChar char="•"/>
              <a:defRPr b="0" i="0" sz="1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A6D"/>
              </a:buClr>
              <a:buSzPts val="1602"/>
              <a:buFont typeface="Inter"/>
              <a:buChar char="•"/>
              <a:defRPr b="0" i="0" sz="1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704193" y="394609"/>
            <a:ext cx="11225679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800"/>
              <a:buFont typeface="Inter"/>
              <a:buNone/>
              <a:defRPr b="1" i="0" sz="2800" u="none" cap="none" strike="noStrike">
                <a:solidFill>
                  <a:srgbClr val="001A6D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11667744" y="6470157"/>
            <a:ext cx="524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BB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hyperlink" Target="https://zenodo.org/records/7034315" TargetMode="External"/><Relationship Id="rId6" Type="http://schemas.openxmlformats.org/officeDocument/2006/relationships/hyperlink" Target="https://doi.org/10.5281/zenodo.756840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4.jp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5" Type="http://schemas.openxmlformats.org/officeDocument/2006/relationships/image" Target="../media/image23.png"/><Relationship Id="rId14" Type="http://schemas.openxmlformats.org/officeDocument/2006/relationships/image" Target="../media/image20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5" Type="http://schemas.openxmlformats.org/officeDocument/2006/relationships/image" Target="../media/image9.png"/><Relationship Id="rId19" Type="http://schemas.openxmlformats.org/officeDocument/2006/relationships/image" Target="../media/image27.png"/><Relationship Id="rId6" Type="http://schemas.openxmlformats.org/officeDocument/2006/relationships/image" Target="../media/image15.png"/><Relationship Id="rId18" Type="http://schemas.openxmlformats.org/officeDocument/2006/relationships/image" Target="../media/image30.png"/><Relationship Id="rId7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hyperlink" Target="https://www.fidelis-project.eu/" TargetMode="External"/><Relationship Id="rId7" Type="http://schemas.openxmlformats.org/officeDocument/2006/relationships/hyperlink" Target="https://www.linkedin.com/company/fidelis-eosc/about/" TargetMode="External"/><Relationship Id="rId8" Type="http://schemas.openxmlformats.org/officeDocument/2006/relationships/hyperlink" Target="https://www.youtube.com/@fidelis-eo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731497" y="2535316"/>
            <a:ext cx="7449335" cy="136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4800"/>
              <a:buFont typeface="Inter"/>
              <a:buNone/>
            </a:pPr>
            <a:r>
              <a:rPr lang="en"/>
              <a:t>FIDELIS in a Nutshell</a:t>
            </a:r>
            <a:br>
              <a:rPr lang="en"/>
            </a:br>
            <a:r>
              <a:rPr lang="en" sz="2800"/>
              <a:t>xxx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731497" y="4139054"/>
            <a:ext cx="7449335" cy="66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136"/>
              <a:buFont typeface="Inter"/>
              <a:buNone/>
            </a:pPr>
            <a:r>
              <a:rPr lang="en"/>
              <a:t>XXX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b049b5754_0_0"/>
          <p:cNvSpPr txBox="1"/>
          <p:nvPr>
            <p:ph idx="12" type="sldNum"/>
          </p:nvPr>
        </p:nvSpPr>
        <p:spPr>
          <a:xfrm>
            <a:off x="11698304" y="6225267"/>
            <a:ext cx="493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BB03B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g36b049b5754_0_0"/>
          <p:cNvSpPr txBox="1"/>
          <p:nvPr>
            <p:ph type="title"/>
          </p:nvPr>
        </p:nvSpPr>
        <p:spPr>
          <a:xfrm>
            <a:off x="2072850" y="167324"/>
            <a:ext cx="100848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</a:pPr>
            <a:r>
              <a:rPr lang="en"/>
              <a:t>Project Background and Overview</a:t>
            </a:r>
            <a:endParaRPr/>
          </a:p>
        </p:txBody>
      </p:sp>
      <p:sp>
        <p:nvSpPr>
          <p:cNvPr id="67" name="Google Shape;67;g36b049b5754_0_0"/>
          <p:cNvSpPr/>
          <p:nvPr/>
        </p:nvSpPr>
        <p:spPr>
          <a:xfrm>
            <a:off x="8496288" y="2801316"/>
            <a:ext cx="2149200" cy="469500"/>
          </a:xfrm>
          <a:prstGeom prst="homePlate">
            <a:avLst>
              <a:gd fmla="val 50000" name="adj"/>
            </a:avLst>
          </a:prstGeom>
          <a:solidFill>
            <a:srgbClr val="FBB0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sp>
        <p:nvSpPr>
          <p:cNvPr id="68" name="Google Shape;68;g36b049b5754_0_0"/>
          <p:cNvSpPr/>
          <p:nvPr/>
        </p:nvSpPr>
        <p:spPr>
          <a:xfrm>
            <a:off x="6645341" y="2801316"/>
            <a:ext cx="2319300" cy="469500"/>
          </a:xfrm>
          <a:prstGeom prst="homePlate">
            <a:avLst>
              <a:gd fmla="val 50000" name="adj"/>
            </a:avLst>
          </a:prstGeom>
          <a:solidFill>
            <a:srgbClr val="FBB0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</a:t>
            </a:r>
            <a:endParaRPr/>
          </a:p>
        </p:txBody>
      </p:sp>
      <p:sp>
        <p:nvSpPr>
          <p:cNvPr id="69" name="Google Shape;69;g36b049b5754_0_0"/>
          <p:cNvSpPr/>
          <p:nvPr/>
        </p:nvSpPr>
        <p:spPr>
          <a:xfrm>
            <a:off x="4957047" y="2801316"/>
            <a:ext cx="2205900" cy="469500"/>
          </a:xfrm>
          <a:prstGeom prst="homePlate">
            <a:avLst>
              <a:gd fmla="val 50000" name="adj"/>
            </a:avLst>
          </a:prstGeom>
          <a:solidFill>
            <a:srgbClr val="FBB0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</a:t>
            </a:r>
            <a:endParaRPr/>
          </a:p>
        </p:txBody>
      </p:sp>
      <p:sp>
        <p:nvSpPr>
          <p:cNvPr id="70" name="Google Shape;70;g36b049b5754_0_0"/>
          <p:cNvSpPr/>
          <p:nvPr/>
        </p:nvSpPr>
        <p:spPr>
          <a:xfrm>
            <a:off x="3113694" y="2801316"/>
            <a:ext cx="2205900" cy="469500"/>
          </a:xfrm>
          <a:prstGeom prst="homePlate">
            <a:avLst>
              <a:gd fmla="val 50000" name="adj"/>
            </a:avLst>
          </a:prstGeom>
          <a:solidFill>
            <a:srgbClr val="FBB0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 2022</a:t>
            </a:r>
            <a:endParaRPr/>
          </a:p>
        </p:txBody>
      </p:sp>
      <p:sp>
        <p:nvSpPr>
          <p:cNvPr id="71" name="Google Shape;71;g36b049b5754_0_0"/>
          <p:cNvSpPr/>
          <p:nvPr/>
        </p:nvSpPr>
        <p:spPr>
          <a:xfrm>
            <a:off x="1251657" y="2801316"/>
            <a:ext cx="2319300" cy="469500"/>
          </a:xfrm>
          <a:prstGeom prst="homePlate">
            <a:avLst>
              <a:gd fmla="val 50000" name="adj"/>
            </a:avLst>
          </a:prstGeom>
          <a:solidFill>
            <a:srgbClr val="FBB0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2022	</a:t>
            </a:r>
            <a:endParaRPr/>
          </a:p>
        </p:txBody>
      </p:sp>
      <p:sp>
        <p:nvSpPr>
          <p:cNvPr id="72" name="Google Shape;72;g36b049b5754_0_0"/>
          <p:cNvSpPr/>
          <p:nvPr/>
        </p:nvSpPr>
        <p:spPr>
          <a:xfrm>
            <a:off x="1180815" y="1197666"/>
            <a:ext cx="1320600" cy="280200"/>
          </a:xfrm>
          <a:prstGeom prst="roundRect">
            <a:avLst>
              <a:gd fmla="val 16667" name="adj"/>
            </a:avLst>
          </a:prstGeom>
          <a:solidFill>
            <a:srgbClr val="001A6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Workshop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3" name="Google Shape;73;g36b049b5754_0_0"/>
          <p:cNvSpPr/>
          <p:nvPr/>
        </p:nvSpPr>
        <p:spPr>
          <a:xfrm>
            <a:off x="3171506" y="1197666"/>
            <a:ext cx="1320600" cy="280200"/>
          </a:xfrm>
          <a:prstGeom prst="roundRect">
            <a:avLst>
              <a:gd fmla="val 16667" name="adj"/>
            </a:avLst>
          </a:prstGeom>
          <a:solidFill>
            <a:srgbClr val="001B6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Working Paper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4" name="Google Shape;74;g36b049b5754_0_0"/>
          <p:cNvSpPr/>
          <p:nvPr/>
        </p:nvSpPr>
        <p:spPr>
          <a:xfrm>
            <a:off x="6873514" y="1109997"/>
            <a:ext cx="1676700" cy="368700"/>
          </a:xfrm>
          <a:prstGeom prst="roundRect">
            <a:avLst>
              <a:gd fmla="val 16667" name="adj"/>
            </a:avLst>
          </a:prstGeom>
          <a:solidFill>
            <a:srgbClr val="001B6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HORIZON-INFRA-2024- EOSC-01-03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5" name="Google Shape;75;g36b049b5754_0_0"/>
          <p:cNvSpPr txBox="1"/>
          <p:nvPr/>
        </p:nvSpPr>
        <p:spPr>
          <a:xfrm>
            <a:off x="1180815" y="1529405"/>
            <a:ext cx="16389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Organised by FAIRsFAIR,EOSC Nordic and SSHOC to discuss how to sustain project efforts for repository support</a:t>
            </a:r>
            <a:endParaRPr sz="1000"/>
          </a:p>
        </p:txBody>
      </p:sp>
      <p:sp>
        <p:nvSpPr>
          <p:cNvPr id="76" name="Google Shape;76;g36b049b5754_0_0"/>
          <p:cNvSpPr/>
          <p:nvPr/>
        </p:nvSpPr>
        <p:spPr>
          <a:xfrm>
            <a:off x="1113765" y="3492901"/>
            <a:ext cx="9893400" cy="564900"/>
          </a:xfrm>
          <a:prstGeom prst="flowChartAlternateProcess">
            <a:avLst/>
          </a:prstGeom>
          <a:solidFill>
            <a:srgbClr val="001A6D"/>
          </a:solidFill>
          <a:ln cap="flat" cmpd="sng" w="9525">
            <a:solidFill>
              <a:srgbClr val="001A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The FIDELIS project aims to further develop and implement the vision set by the community in this paper and establish, by the end of a three-year project, </a:t>
            </a:r>
            <a:r>
              <a:rPr b="1" i="0" lang="en" sz="11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 healthy, vibrant and self-sustaining network of TDRs </a:t>
            </a:r>
            <a:r>
              <a:rPr b="0" i="0" lang="en" sz="11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that will foster a supportive open science environment and guarantee FAIR data sharing also in the future.</a:t>
            </a:r>
            <a:endParaRPr b="0" i="0" sz="11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36b049b5754_0_0"/>
          <p:cNvSpPr txBox="1"/>
          <p:nvPr/>
        </p:nvSpPr>
        <p:spPr>
          <a:xfrm>
            <a:off x="3117301" y="1529416"/>
            <a:ext cx="16389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“</a:t>
            </a:r>
            <a:r>
              <a:rPr lang="en" sz="1000"/>
              <a:t>Towards a European Network of FAIR-enabling Trustworthy Digital Repositories (TDRs)”</a:t>
            </a:r>
            <a:endParaRPr sz="1000"/>
          </a:p>
        </p:txBody>
      </p:sp>
      <p:sp>
        <p:nvSpPr>
          <p:cNvPr id="78" name="Google Shape;78;g36b049b5754_0_0"/>
          <p:cNvSpPr/>
          <p:nvPr/>
        </p:nvSpPr>
        <p:spPr>
          <a:xfrm>
            <a:off x="4953516" y="1197666"/>
            <a:ext cx="1320600" cy="280200"/>
          </a:xfrm>
          <a:prstGeom prst="roundRect">
            <a:avLst>
              <a:gd fmla="val 16667" name="adj"/>
            </a:avLst>
          </a:prstGeom>
          <a:solidFill>
            <a:srgbClr val="001B6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Working Paper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9" name="Google Shape;79;g36b049b5754_0_0"/>
          <p:cNvSpPr txBox="1"/>
          <p:nvPr/>
        </p:nvSpPr>
        <p:spPr>
          <a:xfrm>
            <a:off x="4940725" y="1454575"/>
            <a:ext cx="18639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Working Paper endorsed by the EOSC-A TF LTDP : such a network can unite the repository community beyond finite project efforts, offering coordination and networking mechanism</a:t>
            </a:r>
            <a:endParaRPr sz="1000"/>
          </a:p>
        </p:txBody>
      </p:sp>
      <p:sp>
        <p:nvSpPr>
          <p:cNvPr id="80" name="Google Shape;80;g36b049b5754_0_0"/>
          <p:cNvSpPr txBox="1"/>
          <p:nvPr/>
        </p:nvSpPr>
        <p:spPr>
          <a:xfrm>
            <a:off x="6915611" y="1529416"/>
            <a:ext cx="17655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Idea becomes part of a Horizon funding call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Type of action</a:t>
            </a:r>
            <a:r>
              <a:rPr lang="en" sz="1000"/>
              <a:t> : Coordination and Support Action (CSA)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1" name="Google Shape;81;g36b049b5754_0_0"/>
          <p:cNvSpPr/>
          <p:nvPr/>
        </p:nvSpPr>
        <p:spPr>
          <a:xfrm>
            <a:off x="8816682" y="1080175"/>
            <a:ext cx="2082900" cy="42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g36b049b575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6120" y="1153753"/>
            <a:ext cx="1863877" cy="28050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g36b049b5754_0_0"/>
          <p:cNvSpPr txBox="1"/>
          <p:nvPr/>
        </p:nvSpPr>
        <p:spPr>
          <a:xfrm>
            <a:off x="8813694" y="1529416"/>
            <a:ext cx="21690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Budget: 5M </a:t>
            </a:r>
            <a:r>
              <a:rPr lang="en" sz="1000">
                <a:solidFill>
                  <a:srgbClr val="040C28"/>
                </a:solidFill>
                <a:highlight>
                  <a:srgbClr val="FFFFFF"/>
                </a:highlight>
              </a:rPr>
              <a:t>€ (lump sum)</a:t>
            </a:r>
            <a:endParaRPr sz="1000">
              <a:solidFill>
                <a:srgbClr val="040C2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40C28"/>
                </a:solidFill>
                <a:highlight>
                  <a:srgbClr val="FFFFFF"/>
                </a:highlight>
              </a:rPr>
              <a:t>Duration:36 months</a:t>
            </a:r>
            <a:endParaRPr sz="1000">
              <a:solidFill>
                <a:srgbClr val="040C2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40C28"/>
                </a:solidFill>
                <a:highlight>
                  <a:srgbClr val="FFFFFF"/>
                </a:highlight>
              </a:rPr>
              <a:t>Coordinator:</a:t>
            </a:r>
            <a:r>
              <a:rPr lang="en" sz="1000">
                <a:solidFill>
                  <a:srgbClr val="040C28"/>
                </a:solidFill>
                <a:highlight>
                  <a:srgbClr val="FFFFFF"/>
                </a:highlight>
              </a:rPr>
              <a:t> CSC, Finland</a:t>
            </a:r>
            <a:endParaRPr sz="1000">
              <a:solidFill>
                <a:srgbClr val="040C2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40C28"/>
                </a:solidFill>
                <a:highlight>
                  <a:srgbClr val="FFFFFF"/>
                </a:highlight>
              </a:rPr>
              <a:t>Project full title : FIDELIS - Establishing a European Network of Trustworthy Digital Repositories</a:t>
            </a:r>
            <a:endParaRPr sz="1000">
              <a:solidFill>
                <a:srgbClr val="040C28"/>
              </a:solidFill>
              <a:highlight>
                <a:srgbClr val="FFFFFF"/>
              </a:highlight>
            </a:endParaRPr>
          </a:p>
        </p:txBody>
      </p:sp>
      <p:pic>
        <p:nvPicPr>
          <p:cNvPr id="84" name="Google Shape;84;g36b049b5754_0_0"/>
          <p:cNvPicPr preferRelativeResize="0"/>
          <p:nvPr/>
        </p:nvPicPr>
        <p:blipFill rotWithShape="1">
          <a:blip r:embed="rId4">
            <a:alphaModFix/>
          </a:blip>
          <a:srcRect b="0" l="257" r="752" t="63331"/>
          <a:stretch/>
        </p:blipFill>
        <p:spPr>
          <a:xfrm>
            <a:off x="650226" y="4066691"/>
            <a:ext cx="10716768" cy="223418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6b049b5754_0_0"/>
          <p:cNvSpPr txBox="1"/>
          <p:nvPr/>
        </p:nvSpPr>
        <p:spPr>
          <a:xfrm>
            <a:off x="1180823" y="5993987"/>
            <a:ext cx="30948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https://zenodo.org/records/7034315</a:t>
            </a:r>
            <a:endParaRPr/>
          </a:p>
        </p:txBody>
      </p:sp>
      <p:sp>
        <p:nvSpPr>
          <p:cNvPr id="86" name="Google Shape;86;g36b049b5754_0_0"/>
          <p:cNvSpPr txBox="1"/>
          <p:nvPr/>
        </p:nvSpPr>
        <p:spPr>
          <a:xfrm>
            <a:off x="4823000" y="5993975"/>
            <a:ext cx="3153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https://doi.org/10.5281/zenodo.7568400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483600" y="142967"/>
            <a:ext cx="10084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92" name="Google Shape;92;p3"/>
          <p:cNvSpPr txBox="1"/>
          <p:nvPr>
            <p:ph idx="12" type="sldNum"/>
          </p:nvPr>
        </p:nvSpPr>
        <p:spPr>
          <a:xfrm>
            <a:off x="11698304" y="6225267"/>
            <a:ext cx="493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BB03B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599296" y="3997494"/>
            <a:ext cx="11055618" cy="1347747"/>
            <a:chOff x="1593000" y="2322568"/>
            <a:chExt cx="5957975" cy="643500"/>
          </a:xfrm>
        </p:grpSpPr>
        <p:sp>
          <p:nvSpPr>
            <p:cNvPr id="94" name="Google Shape;94;p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Strengthen the upskilling of repositories</a:t>
              </a:r>
              <a:endParaRPr sz="1333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and expansion of the Network through an active training and support programme</a:t>
              </a:r>
              <a:endParaRPr sz="1333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68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BC93C">
                <a:alpha val="7569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66">
                  <a:solidFill>
                    <a:srgbClr val="001B6D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466">
                <a:solidFill>
                  <a:srgbClr val="001B6D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Identify training needs and support requests from digital repositories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Develop a comprehensive training and mentoring programme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Onboard new repositories in the Network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Disseminate and demonstrate the added value of the Network and its activities across EOSC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599296" y="2625404"/>
            <a:ext cx="11055618" cy="1347747"/>
            <a:chOff x="1593000" y="2322568"/>
            <a:chExt cx="5957975" cy="643500"/>
          </a:xfrm>
        </p:grpSpPr>
        <p:sp>
          <p:nvSpPr>
            <p:cNvPr id="102" name="Google Shape;102;p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Foster harmonisation and interoperability across repositories to enable an EOSC</a:t>
              </a:r>
              <a:endParaRPr sz="1333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federation of TDRs</a:t>
              </a:r>
              <a:endParaRPr sz="1333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68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BC93C">
                <a:alpha val="7569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66">
                  <a:solidFill>
                    <a:srgbClr val="001B6D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466">
                <a:solidFill>
                  <a:srgbClr val="001B6D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Develop a matrix of repository capabilities and characteristics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Recommend standards, APIs and solutions to facilitate access to resources, foster interoperability and allow cross-repository services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Facilitate the technical federation of repositories across EOSC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599296" y="1253293"/>
            <a:ext cx="11055618" cy="1347747"/>
            <a:chOff x="1593000" y="2322568"/>
            <a:chExt cx="5957975" cy="643500"/>
          </a:xfrm>
        </p:grpSpPr>
        <p:sp>
          <p:nvSpPr>
            <p:cNvPr id="110" name="Google Shape;110;p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FBB0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Set up, develop, and operate a European</a:t>
              </a:r>
              <a:endParaRPr sz="1333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network of trustworthy repositories that will support the development and growth of TDRs within the EOSC ecosystem</a:t>
              </a:r>
              <a:endParaRPr sz="1333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68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BC93C">
                <a:alpha val="7569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66">
                  <a:solidFill>
                    <a:srgbClr val="001B6D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466">
                <a:solidFill>
                  <a:srgbClr val="001B6D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Set up a lean governance structure to establish and operate the Network 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Build up a good membership base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Develop and test the value proposition of the Network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Provide common directionality and a common voice for digital repositories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Develop a common understanding of legal requirements of TDRs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72524" lvl="0" marL="60958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B6D"/>
                </a:buClr>
                <a:buSzPts val="800"/>
                <a:buFont typeface="Roboto"/>
                <a:buChar char="●"/>
              </a:pPr>
              <a:r>
                <a:rPr lang="en" sz="1067">
                  <a:solidFill>
                    <a:srgbClr val="001B6D"/>
                  </a:solidFill>
                  <a:latin typeface="Roboto"/>
                  <a:ea typeface="Roboto"/>
                  <a:cs typeface="Roboto"/>
                  <a:sym typeface="Roboto"/>
                </a:rPr>
                <a:t>Develop strategic partnerships and agreements with other initiatives</a:t>
              </a:r>
              <a:endParaRPr sz="1067">
                <a:solidFill>
                  <a:srgbClr val="001B6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483600" y="142967"/>
            <a:ext cx="10084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</a:pPr>
            <a:r>
              <a:rPr lang="en"/>
              <a:t>Work packages</a:t>
            </a:r>
            <a:endParaRPr/>
          </a:p>
        </p:txBody>
      </p:sp>
      <p:sp>
        <p:nvSpPr>
          <p:cNvPr id="122" name="Google Shape;122;p4"/>
          <p:cNvSpPr txBox="1"/>
          <p:nvPr>
            <p:ph idx="12" type="sldNum"/>
          </p:nvPr>
        </p:nvSpPr>
        <p:spPr>
          <a:xfrm>
            <a:off x="11698304" y="6225267"/>
            <a:ext cx="493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BB03B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57350"/>
            <a:ext cx="11957974" cy="36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1483600" y="142967"/>
            <a:ext cx="10084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</a:pPr>
            <a:r>
              <a:rPr lang="en"/>
              <a:t>Stakeholders</a:t>
            </a:r>
            <a:endParaRPr/>
          </a:p>
        </p:txBody>
      </p:sp>
      <p:sp>
        <p:nvSpPr>
          <p:cNvPr id="129" name="Google Shape;129;p5"/>
          <p:cNvSpPr txBox="1"/>
          <p:nvPr>
            <p:ph idx="12" type="sldNum"/>
          </p:nvPr>
        </p:nvSpPr>
        <p:spPr>
          <a:xfrm>
            <a:off x="11698304" y="6225267"/>
            <a:ext cx="493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BB03B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4267" y="1038084"/>
            <a:ext cx="7809563" cy="478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1483600" y="142967"/>
            <a:ext cx="10084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A6D"/>
              </a:buClr>
              <a:buSzPts val="2200"/>
              <a:buFont typeface="Inter"/>
              <a:buNone/>
            </a:pPr>
            <a:r>
              <a:rPr lang="en"/>
              <a:t>Consortium</a:t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11698304" y="6225267"/>
            <a:ext cx="493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BB03B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400" y="906567"/>
            <a:ext cx="7041565" cy="166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6067" y="1474900"/>
            <a:ext cx="1648237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2334" y="1355500"/>
            <a:ext cx="1348105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89700" y="1416500"/>
            <a:ext cx="1239472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5401" y="2200672"/>
            <a:ext cx="7901700" cy="126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6367" y="2510733"/>
            <a:ext cx="1840816" cy="6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29834" y="4599734"/>
            <a:ext cx="1939833" cy="14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43668" y="2443120"/>
            <a:ext cx="1648233" cy="89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0" y="4856583"/>
            <a:ext cx="3606032" cy="94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78134" y="4946647"/>
            <a:ext cx="1695735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58468" y="4526821"/>
            <a:ext cx="1939833" cy="138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03585" y="4656234"/>
            <a:ext cx="1125167" cy="112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4967" y="3666734"/>
            <a:ext cx="4435700" cy="8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457898" y="3475796"/>
            <a:ext cx="1939833" cy="101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883967" y="3475796"/>
            <a:ext cx="1695733" cy="122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266367" y="3551353"/>
            <a:ext cx="1840800" cy="9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0101034" y="3790367"/>
            <a:ext cx="1840797" cy="46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913" y="3862387"/>
            <a:ext cx="522287" cy="5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1013" y="5132387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1488" y="4497387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7629525" y="3938864"/>
            <a:ext cx="13682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Webpage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7658100" y="4610376"/>
            <a:ext cx="3077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/company/fidelis-eosc/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7658100" y="5253314"/>
            <a:ext cx="18630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@fidelis-eosc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21047" y="6260206"/>
            <a:ext cx="1773117" cy="39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" id="166" name="Google Shape;16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31013" y="3209132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7629525" y="3288514"/>
            <a:ext cx="34217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info@fidelis-project.eu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2022-06-16T09:41:17Z</dcterms:created>
  <dc:creator>Niccolò Zazzeri</dc:creator>
</cp:coreProperties>
</file>