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9" r:id="rId4"/>
    <p:sldId id="261" r:id="rId5"/>
    <p:sldId id="268" r:id="rId6"/>
    <p:sldId id="260" r:id="rId7"/>
  </p:sldIdLst>
  <p:sldSz cx="12192000" cy="6858000"/>
  <p:notesSz cx="6858000" cy="9144000"/>
  <p:embeddedFontLst>
    <p:embeddedFont>
      <p:font typeface="Roboto Light" panose="020F03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9uufN7mSOE9T5kumhPpU0pOPe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/>
    <p:restoredTop sz="84923"/>
  </p:normalViewPr>
  <p:slideViewPr>
    <p:cSldViewPr snapToGrid="0">
      <p:cViewPr varScale="1">
        <p:scale>
          <a:sx n="94" d="100"/>
          <a:sy n="94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4812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512497" y="1649265"/>
            <a:ext cx="8008418" cy="108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Ligh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512497" y="3270265"/>
            <a:ext cx="9144000" cy="82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8389" y="250854"/>
            <a:ext cx="3783694" cy="107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888" y="6020474"/>
            <a:ext cx="2408920" cy="50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8434" y="4812867"/>
            <a:ext cx="5063109" cy="278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-title and Content">
  <p:cSld name="Title sub-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664897" y="1101678"/>
            <a:ext cx="10515600" cy="71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664897" y="2626633"/>
            <a:ext cx="10515600" cy="373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089" y="237692"/>
            <a:ext cx="2463362" cy="70296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body" idx="2"/>
          </p:nvPr>
        </p:nvSpPr>
        <p:spPr>
          <a:xfrm>
            <a:off x="664897" y="1982904"/>
            <a:ext cx="10515600" cy="47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3205" y="4795487"/>
            <a:ext cx="5036430" cy="2770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ctrTitle"/>
          </p:nvPr>
        </p:nvSpPr>
        <p:spPr>
          <a:xfrm>
            <a:off x="3924637" y="1670562"/>
            <a:ext cx="4345424" cy="108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Ligh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ubTitle" idx="1"/>
          </p:nvPr>
        </p:nvSpPr>
        <p:spPr>
          <a:xfrm>
            <a:off x="2926808" y="3270265"/>
            <a:ext cx="6370942" cy="82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8389" y="250854"/>
            <a:ext cx="3783694" cy="107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888" y="6020474"/>
            <a:ext cx="2408920" cy="50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8434" y="4812867"/>
            <a:ext cx="5063109" cy="278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652084" y="197486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5986084" y="197486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3205" y="4795487"/>
            <a:ext cx="5036430" cy="277003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652084" y="1104770"/>
            <a:ext cx="10515600" cy="71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89" y="237692"/>
            <a:ext cx="2463362" cy="70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664897" y="262663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5997309" y="2626633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3205" y="4795487"/>
            <a:ext cx="5036430" cy="277003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64897" y="1101678"/>
            <a:ext cx="10515600" cy="71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664897" y="1982904"/>
            <a:ext cx="10515600" cy="47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89" y="237692"/>
            <a:ext cx="2463362" cy="70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3205" y="4795487"/>
            <a:ext cx="5036430" cy="27700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652084" y="1104770"/>
            <a:ext cx="10515600" cy="71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89" y="237692"/>
            <a:ext cx="2463362" cy="70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3205" y="4795487"/>
            <a:ext cx="5036430" cy="277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89" y="237692"/>
            <a:ext cx="2463362" cy="70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5183188" y="940218"/>
            <a:ext cx="6172200" cy="537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089" y="237692"/>
            <a:ext cx="2463362" cy="70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3205" y="4795487"/>
            <a:ext cx="5036430" cy="277003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652084" y="1994008"/>
            <a:ext cx="4186953" cy="431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652084" y="940217"/>
            <a:ext cx="4186953" cy="105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>
            <a:spLocks noGrp="1"/>
          </p:cNvSpPr>
          <p:nvPr>
            <p:ph type="pic" idx="2"/>
          </p:nvPr>
        </p:nvSpPr>
        <p:spPr>
          <a:xfrm>
            <a:off x="4995484" y="940217"/>
            <a:ext cx="6172200" cy="5371571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52084" y="1994008"/>
            <a:ext cx="4186953" cy="431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652084" y="940217"/>
            <a:ext cx="4186953" cy="105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089" y="237692"/>
            <a:ext cx="2463362" cy="70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3205" y="4795487"/>
            <a:ext cx="5036430" cy="2770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sz="4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eden-fidelis.eu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EOSC-EDEN" TargetMode="External"/><Relationship Id="rId5" Type="http://schemas.openxmlformats.org/officeDocument/2006/relationships/hyperlink" Target="https://bsky.app/profile/eosc-eden.bsky.social" TargetMode="External"/><Relationship Id="rId4" Type="http://schemas.openxmlformats.org/officeDocument/2006/relationships/hyperlink" Target="https://www.linkedin.com/company/eosc-eden/" TargetMode="External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512497" y="1649265"/>
            <a:ext cx="8008418" cy="108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500"/>
              <a:buFont typeface="Roboto Light"/>
              <a:buNone/>
            </a:pPr>
            <a:r>
              <a:rPr lang="en-GB" sz="6500" dirty="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EOSC EDEN</a:t>
            </a:r>
            <a:endParaRPr sz="6500" dirty="0">
              <a:solidFill>
                <a:srgbClr val="26262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" name="Google Shape;81;p1"/>
          <p:cNvSpPr txBox="1">
            <a:spLocks noGrp="1"/>
          </p:cNvSpPr>
          <p:nvPr>
            <p:ph type="subTitle" idx="1"/>
          </p:nvPr>
        </p:nvSpPr>
        <p:spPr>
          <a:xfrm>
            <a:off x="512497" y="3270264"/>
            <a:ext cx="9144000" cy="185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None/>
            </a:pPr>
            <a:r>
              <a:rPr lang="en-GB" sz="3200" dirty="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Enhancing Digital preservation strategies at European and National level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None/>
            </a:pPr>
            <a:endParaRPr lang="en-GB" sz="3200" dirty="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None/>
            </a:pPr>
            <a:endParaRPr lang="en-GB" sz="3200" dirty="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None/>
            </a:pPr>
            <a:r>
              <a:rPr lang="en-GB" sz="1700" dirty="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Grant agreement 101188015</a:t>
            </a:r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389" y="250854"/>
            <a:ext cx="3783694" cy="107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888" y="6020474"/>
            <a:ext cx="2408920" cy="505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664897" y="1101678"/>
            <a:ext cx="10515600" cy="71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</a:pPr>
            <a:r>
              <a:rPr lang="fi-FI" dirty="0"/>
              <a:t>EOSC EDEN </a:t>
            </a:r>
            <a:r>
              <a:rPr lang="fi-FI" dirty="0" err="1"/>
              <a:t>Objectives</a:t>
            </a:r>
            <a:endParaRPr dirty="0"/>
          </a:p>
        </p:txBody>
      </p:sp>
      <p:sp>
        <p:nvSpPr>
          <p:cNvPr id="90" name="Google Shape;90;p2"/>
          <p:cNvSpPr txBox="1">
            <a:spLocks noGrp="1"/>
          </p:cNvSpPr>
          <p:nvPr>
            <p:ph type="body" idx="1"/>
          </p:nvPr>
        </p:nvSpPr>
        <p:spPr>
          <a:xfrm>
            <a:off x="664897" y="2217683"/>
            <a:ext cx="10515600" cy="413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solidFill>
                  <a:schemeClr val="accent2"/>
                </a:solidFill>
              </a:rPr>
              <a:t>Objective 1: </a:t>
            </a:r>
            <a:r>
              <a:rPr lang="en-GB" dirty="0"/>
              <a:t>To establish a general framework and practices to support the creation of curation, long-term preservation, and access strategies in Europe</a:t>
            </a: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solidFill>
                  <a:schemeClr val="accent2"/>
                </a:solidFill>
              </a:rPr>
              <a:t>Objective 2: </a:t>
            </a:r>
            <a:r>
              <a:rPr lang="en-GB" dirty="0"/>
              <a:t>To enrich EOSC with tools to store and access digital data for long periods, automate and federate certain specialised curation and preservation tasks</a:t>
            </a: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solidFill>
                  <a:schemeClr val="accent2"/>
                </a:solidFill>
              </a:rPr>
              <a:t>Objective 3: </a:t>
            </a:r>
            <a:r>
              <a:rPr lang="en-GB" dirty="0"/>
              <a:t>To increase adoption of curation, long-term preservation and access practices within different scientific disciplines</a:t>
            </a: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solidFill>
                  <a:schemeClr val="accent2"/>
                </a:solidFill>
              </a:rPr>
              <a:t>Objective 4: </a:t>
            </a:r>
            <a:r>
              <a:rPr lang="en-GB" dirty="0"/>
              <a:t>To boost the data curation and quality in Europe</a:t>
            </a: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dirty="0">
                <a:solidFill>
                  <a:schemeClr val="accent2"/>
                </a:solidFill>
              </a:rPr>
              <a:t>Objective 5: </a:t>
            </a:r>
            <a:r>
              <a:rPr lang="en-GB" dirty="0"/>
              <a:t>To identify and consolidate a network of repositories and archives for long-term preservation within EOSC in collaboration with the HORIZON-INFRA-2024-EOSC-01-03  awarded project i.e. FIDELIS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2DEC8-0B6D-AFE8-CA84-CD5893C2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Project Structure and Work Packages</a:t>
            </a:r>
          </a:p>
        </p:txBody>
      </p:sp>
      <p:pic>
        <p:nvPicPr>
          <p:cNvPr id="5" name="Google Shape;102;p2">
            <a:extLst>
              <a:ext uri="{FF2B5EF4-FFF2-40B4-BE49-F238E27FC236}">
                <a16:creationId xmlns:a16="http://schemas.microsoft.com/office/drawing/2014/main" id="{6E6A5AD5-2AA2-B98E-5EAE-C14C184210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43832" y="1935822"/>
            <a:ext cx="7157729" cy="4402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12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77CEF-1FBE-F3F8-BAC6-9A7BC48C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EOSC EDEN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C0939-3E1A-B568-3F0F-887389033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Increased awareness and implementation </a:t>
            </a:r>
            <a:r>
              <a:rPr lang="en-GB" dirty="0"/>
              <a:t>of preservation practices and standards in Europe</a:t>
            </a:r>
          </a:p>
          <a:p>
            <a:r>
              <a:rPr lang="en-GB" dirty="0"/>
              <a:t>Practices, standards and tools for long-term preservation </a:t>
            </a:r>
            <a:r>
              <a:rPr lang="en-GB" dirty="0">
                <a:solidFill>
                  <a:schemeClr val="accent1"/>
                </a:solidFill>
              </a:rPr>
              <a:t>are mainstreamed in the EOSC ecosystem</a:t>
            </a:r>
          </a:p>
          <a:p>
            <a:r>
              <a:rPr lang="en-GB" dirty="0">
                <a:solidFill>
                  <a:schemeClr val="accent1"/>
                </a:solidFill>
              </a:rPr>
              <a:t>Advance the establishment of the EOSC Federation </a:t>
            </a:r>
            <a:r>
              <a:rPr lang="en-GB" dirty="0"/>
              <a:t>by supporting the emergence of a European distributed infrastructure for long-term preservation, curation and access</a:t>
            </a:r>
          </a:p>
          <a:p>
            <a:r>
              <a:rPr lang="en-GB" dirty="0">
                <a:solidFill>
                  <a:schemeClr val="accent1"/>
                </a:solidFill>
              </a:rPr>
              <a:t>Raise temporal aspects of FAIR </a:t>
            </a:r>
            <a:r>
              <a:rPr lang="en-GB" dirty="0"/>
              <a:t>on the agenda of funders and policy makers</a:t>
            </a:r>
          </a:p>
          <a:p>
            <a:r>
              <a:rPr lang="en-GB" dirty="0"/>
              <a:t>The </a:t>
            </a:r>
            <a:r>
              <a:rPr lang="en-GB" dirty="0">
                <a:solidFill>
                  <a:schemeClr val="accent1"/>
                </a:solidFill>
              </a:rPr>
              <a:t>skills in </a:t>
            </a:r>
            <a:r>
              <a:rPr lang="en-GB" dirty="0"/>
              <a:t>long-term data preservation, data quality, and curation among the European </a:t>
            </a:r>
            <a:r>
              <a:rPr lang="en-GB" dirty="0">
                <a:solidFill>
                  <a:schemeClr val="accent1"/>
                </a:solidFill>
              </a:rPr>
              <a:t>scientific community are significantly enhanced</a:t>
            </a:r>
          </a:p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7164D-0909-9722-4969-9227E823616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FI" dirty="0"/>
              <a:t>Specific project impacts</a:t>
            </a:r>
          </a:p>
        </p:txBody>
      </p:sp>
    </p:spTree>
    <p:extLst>
      <p:ext uri="{BB962C8B-B14F-4D97-AF65-F5344CB8AC3E}">
        <p14:creationId xmlns:p14="http://schemas.microsoft.com/office/powerpoint/2010/main" val="90248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2C04-EB6A-499A-9488-80DF4D99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EOSC EDEN Consortium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BB871-D749-E5E1-39D2-86BA83BD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704" y="4939409"/>
            <a:ext cx="2091102" cy="1111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DBC91A-A471-CDF5-4FBE-653741CBD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614" y="5344047"/>
            <a:ext cx="1442888" cy="1137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1FB1CA-F50D-72AD-F551-D86231C11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444" y="4858389"/>
            <a:ext cx="2689476" cy="565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812C42-1F53-25CF-F482-670F13823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183" y="5358296"/>
            <a:ext cx="2019782" cy="10779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707156-B9C4-4B52-FD60-B9885721C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9182" y="3511235"/>
            <a:ext cx="2531624" cy="9080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912ED1-9F8A-3043-A6B4-E077B5454C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6589" y="4400305"/>
            <a:ext cx="1411445" cy="715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87CB81-2C06-639E-1A46-318690F6ED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1057" y="3253478"/>
            <a:ext cx="2531624" cy="9828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354105-CD82-14B3-4710-5AACC04A34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0630" y="3427514"/>
            <a:ext cx="1267870" cy="12678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474CC1-3DA4-BCB1-52ED-402214E0203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0592" t="36285" r="8375" b="30971"/>
          <a:stretch/>
        </p:blipFill>
        <p:spPr>
          <a:xfrm>
            <a:off x="495223" y="3511235"/>
            <a:ext cx="2537780" cy="7251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38F883-6B47-E754-1015-B28CA5B62F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8988" y="2036633"/>
            <a:ext cx="2183163" cy="7782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8D7BC93-DC7D-B984-F15E-932E5CFC12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2643" y="2198578"/>
            <a:ext cx="1232560" cy="12325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387709-FCEA-E428-0615-D666F1C430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9385" y="1992434"/>
            <a:ext cx="2402494" cy="8255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69C441-AEB9-0A8E-1584-479CC52F9E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72894" y="2437544"/>
            <a:ext cx="2537780" cy="8269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C7D3EF6-5B73-7EFC-6AD5-17D8BAD3176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8853" t="11355" r="8196" b="10538"/>
          <a:stretch/>
        </p:blipFill>
        <p:spPr>
          <a:xfrm>
            <a:off x="497338" y="2030867"/>
            <a:ext cx="1586845" cy="11280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E3BC7B-3C7C-D878-E071-37FE5034E1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849" y="4858389"/>
            <a:ext cx="2059306" cy="90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3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EA84CB-C894-DDEE-A37E-88E0CC323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346392"/>
              </p:ext>
            </p:extLst>
          </p:nvPr>
        </p:nvGraphicFramePr>
        <p:xfrm>
          <a:off x="1224535" y="2505612"/>
          <a:ext cx="4111740" cy="1927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657">
                  <a:extLst>
                    <a:ext uri="{9D8B030D-6E8A-4147-A177-3AD203B41FA5}">
                      <a16:colId xmlns:a16="http://schemas.microsoft.com/office/drawing/2014/main" val="935014944"/>
                    </a:ext>
                  </a:extLst>
                </a:gridCol>
                <a:gridCol w="3258083">
                  <a:extLst>
                    <a:ext uri="{9D8B030D-6E8A-4147-A177-3AD203B41FA5}">
                      <a16:colId xmlns:a16="http://schemas.microsoft.com/office/drawing/2014/main" val="442130348"/>
                    </a:ext>
                  </a:extLst>
                </a:gridCol>
              </a:tblGrid>
              <a:tr h="4415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lang="en-FI" sz="1800" b="0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cs typeface="Roboto Light"/>
                        <a:sym typeface="Robot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eden-fidelis.eu </a:t>
                      </a:r>
                      <a:endParaRPr lang="en-GB" sz="1600" b="0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cs typeface="Roboto Light"/>
                        <a:sym typeface="Roboto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466952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lang="en-GB" sz="1800" b="0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cs typeface="Roboto Light"/>
                        <a:sym typeface="Robot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ea typeface="+mn-ea"/>
                          <a:cs typeface="Roboto Light"/>
                          <a:sym typeface="Roboto Ligh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linkedin.com/company/</a:t>
                      </a:r>
                      <a:r>
                        <a:rPr lang="en-GB" sz="1600" b="0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ea typeface="+mn-ea"/>
                          <a:cs typeface="Roboto Light"/>
                          <a:sym typeface="Roboto Ligh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eosc-eden</a:t>
                      </a:r>
                      <a:endParaRPr lang="en-FI" sz="1600" b="0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+mn-ea"/>
                        <a:cs typeface="Roboto Light"/>
                        <a:sym typeface="Roboto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951316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lang="en-GB" sz="1800" b="0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cs typeface="Roboto Light"/>
                        <a:sym typeface="Robot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@eosc-eden.bsky.social</a:t>
                      </a:r>
                      <a:endParaRPr lang="en-GB" sz="1600" b="0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cs typeface="Roboto Light"/>
                        <a:sym typeface="Roboto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662967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lang="en-GB" sz="1800" b="0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cs typeface="Roboto Light"/>
                        <a:sym typeface="Robot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@EOSC-EDEN</a:t>
                      </a:r>
                      <a:endParaRPr lang="en-GB" sz="1600" b="0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cs typeface="Roboto Light"/>
                        <a:sym typeface="Roboto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811955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5807EA73-48FC-D9C0-027B-E9752254EB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76852"/>
          <a:stretch/>
        </p:blipFill>
        <p:spPr>
          <a:xfrm>
            <a:off x="1418172" y="3507418"/>
            <a:ext cx="396875" cy="406400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CDFB8290-2CF5-CE54-84E1-DEC9CC504D7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6296" r="40556"/>
          <a:stretch/>
        </p:blipFill>
        <p:spPr>
          <a:xfrm>
            <a:off x="1414050" y="3012118"/>
            <a:ext cx="396875" cy="406400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D265160C-EE82-F50E-8959-9C199FC14C3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2593" r="4259"/>
          <a:stretch/>
        </p:blipFill>
        <p:spPr>
          <a:xfrm>
            <a:off x="1418173" y="4002736"/>
            <a:ext cx="396875" cy="406400"/>
          </a:xfrm>
          <a:prstGeom prst="rect">
            <a:avLst/>
          </a:prstGeom>
        </p:spPr>
      </p:pic>
      <p:pic>
        <p:nvPicPr>
          <p:cNvPr id="12" name="Graphic 11" descr="World with solid fill">
            <a:hlinkClick r:id="rId3"/>
            <a:extLst>
              <a:ext uri="{FF2B5EF4-FFF2-40B4-BE49-F238E27FC236}">
                <a16:creationId xmlns:a16="http://schemas.microsoft.com/office/drawing/2014/main" id="{1EF8D29E-7ADC-73E9-E55B-8490D6293B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404525" y="2516818"/>
            <a:ext cx="406799" cy="406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246A5D-E333-ED3B-B725-5D6C9D28B1CC}"/>
              </a:ext>
            </a:extLst>
          </p:cNvPr>
          <p:cNvSpPr txBox="1"/>
          <p:nvPr/>
        </p:nvSpPr>
        <p:spPr>
          <a:xfrm>
            <a:off x="6952455" y="2904627"/>
            <a:ext cx="382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n-FI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+mn-ea"/>
                <a:cs typeface="Roboto Light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SC ED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8E99"/>
      </a:accent1>
      <a:accent2>
        <a:srgbClr val="EB5F84"/>
      </a:accent2>
      <a:accent3>
        <a:srgbClr val="F79646"/>
      </a:accent3>
      <a:accent4>
        <a:srgbClr val="8064A2"/>
      </a:accent4>
      <a:accent5>
        <a:srgbClr val="4F81BD"/>
      </a:accent5>
      <a:accent6>
        <a:srgbClr val="92CDDC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244</Words>
  <Application>Microsoft Macintosh PowerPoint</Application>
  <PresentationFormat>Widescreen</PresentationFormat>
  <Paragraphs>29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Roboto Light</vt:lpstr>
      <vt:lpstr>Arial</vt:lpstr>
      <vt:lpstr>Office Theme</vt:lpstr>
      <vt:lpstr>EOSC EDEN</vt:lpstr>
      <vt:lpstr>EOSC EDEN Objectives</vt:lpstr>
      <vt:lpstr>Project Structure and Work Packages</vt:lpstr>
      <vt:lpstr>EOSC EDEN Impact</vt:lpstr>
      <vt:lpstr>EOSC EDEN Consortium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account;J Allen</dc:creator>
  <cp:lastModifiedBy>Sara Orhanen</cp:lastModifiedBy>
  <cp:revision>9</cp:revision>
  <dcterms:created xsi:type="dcterms:W3CDTF">2025-03-13T11:55:39Z</dcterms:created>
  <dcterms:modified xsi:type="dcterms:W3CDTF">2025-04-02T08:44:10Z</dcterms:modified>
</cp:coreProperties>
</file>